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136" r:id="rId5"/>
    <p:sldId id="2076139133" r:id="rId6"/>
    <p:sldId id="2076139175" r:id="rId7"/>
    <p:sldId id="2076139173" r:id="rId8"/>
    <p:sldId id="2076139176" r:id="rId9"/>
    <p:sldId id="2076139134" r:id="rId10"/>
    <p:sldId id="2076139174" r:id="rId11"/>
    <p:sldId id="2076139139" r:id="rId12"/>
    <p:sldId id="2076139140" r:id="rId13"/>
    <p:sldId id="2076139141" r:id="rId14"/>
    <p:sldId id="2076139142" r:id="rId15"/>
    <p:sldId id="2076139143" r:id="rId16"/>
    <p:sldId id="2076139144" r:id="rId17"/>
    <p:sldId id="2076139145" r:id="rId18"/>
    <p:sldId id="2076139147" r:id="rId19"/>
    <p:sldId id="2076139148" r:id="rId20"/>
    <p:sldId id="2076139149" r:id="rId21"/>
    <p:sldId id="2076139150" r:id="rId22"/>
    <p:sldId id="2076139135" r:id="rId23"/>
    <p:sldId id="2076139157" r:id="rId24"/>
    <p:sldId id="2076139160" r:id="rId25"/>
    <p:sldId id="2076139158" r:id="rId26"/>
    <p:sldId id="2076139164" r:id="rId27"/>
    <p:sldId id="2076139172" r:id="rId28"/>
    <p:sldId id="2076139165" r:id="rId29"/>
    <p:sldId id="2076139166" r:id="rId30"/>
    <p:sldId id="2076139167" r:id="rId31"/>
    <p:sldId id="2076139168" r:id="rId32"/>
    <p:sldId id="2076139169" r:id="rId33"/>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FEFF"/>
    <a:srgbClr val="8CD4FF"/>
    <a:srgbClr val="FF9900"/>
    <a:srgbClr val="FFCCCC"/>
    <a:srgbClr val="FFFF99"/>
    <a:srgbClr val="EA8B00"/>
    <a:srgbClr val="F29000"/>
    <a:srgbClr val="5B9BD5"/>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80488" autoAdjust="0"/>
  </p:normalViewPr>
  <p:slideViewPr>
    <p:cSldViewPr snapToGrid="0">
      <p:cViewPr varScale="1">
        <p:scale>
          <a:sx n="48" d="100"/>
          <a:sy n="48" d="100"/>
        </p:scale>
        <p:origin x="1360" y="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223"/>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橋香織 / ISHIBASHI，KAORI" userId="6a52a1d4-43e6-4070-a39f-d3d3f9bcd5fd" providerId="ADAL" clId="{DA3E15BC-209E-41D0-8521-621E31A35922}"/>
    <pc:docChg chg="undo custSel modSld">
      <pc:chgData name="石橋香織 / ISHIBASHI，KAORI" userId="6a52a1d4-43e6-4070-a39f-d3d3f9bcd5fd" providerId="ADAL" clId="{DA3E15BC-209E-41D0-8521-621E31A35922}" dt="2022-05-30T05:05:31.072" v="79" actId="20577"/>
      <pc:docMkLst>
        <pc:docMk/>
      </pc:docMkLst>
      <pc:sldChg chg="modSp mod">
        <pc:chgData name="石橋香織 / ISHIBASHI，KAORI" userId="6a52a1d4-43e6-4070-a39f-d3d3f9bcd5fd" providerId="ADAL" clId="{DA3E15BC-209E-41D0-8521-621E31A35922}" dt="2022-05-30T05:05:31.072" v="79" actId="20577"/>
        <pc:sldMkLst>
          <pc:docMk/>
          <pc:sldMk cId="107919612" sldId="3136"/>
        </pc:sldMkLst>
        <pc:spChg chg="mod">
          <ac:chgData name="石橋香織 / ISHIBASHI，KAORI" userId="6a52a1d4-43e6-4070-a39f-d3d3f9bcd5fd" providerId="ADAL" clId="{DA3E15BC-209E-41D0-8521-621E31A35922}" dt="2022-05-30T05:05:31.072" v="79" actId="20577"/>
          <ac:spMkLst>
            <pc:docMk/>
            <pc:sldMk cId="107919612" sldId="3136"/>
            <ac:spMk id="39" creationId="{6219D442-A348-42D8-8640-206499BD5393}"/>
          </ac:spMkLst>
        </pc:spChg>
      </pc:sldChg>
      <pc:sldChg chg="modSp mod">
        <pc:chgData name="石橋香織 / ISHIBASHI，KAORI" userId="6a52a1d4-43e6-4070-a39f-d3d3f9bcd5fd" providerId="ADAL" clId="{DA3E15BC-209E-41D0-8521-621E31A35922}" dt="2022-05-30T04:57:56.826" v="3" actId="1035"/>
        <pc:sldMkLst>
          <pc:docMk/>
          <pc:sldMk cId="2905402791" sldId="2076139135"/>
        </pc:sldMkLst>
        <pc:spChg chg="mod">
          <ac:chgData name="石橋香織 / ISHIBASHI，KAORI" userId="6a52a1d4-43e6-4070-a39f-d3d3f9bcd5fd" providerId="ADAL" clId="{DA3E15BC-209E-41D0-8521-621E31A35922}" dt="2022-05-30T04:57:56.826" v="3" actId="1035"/>
          <ac:spMkLst>
            <pc:docMk/>
            <pc:sldMk cId="2905402791" sldId="2076139135"/>
            <ac:spMk id="55" creationId="{55AF6258-1410-4B57-BB0D-7C287E9F7481}"/>
          </ac:spMkLst>
        </pc:spChg>
      </pc:sldChg>
      <pc:sldChg chg="delSp mod">
        <pc:chgData name="石橋香織 / ISHIBASHI，KAORI" userId="6a52a1d4-43e6-4070-a39f-d3d3f9bcd5fd" providerId="ADAL" clId="{DA3E15BC-209E-41D0-8521-621E31A35922}" dt="2022-05-30T04:57:10.506" v="0" actId="478"/>
        <pc:sldMkLst>
          <pc:docMk/>
          <pc:sldMk cId="2242024029" sldId="2076139147"/>
        </pc:sldMkLst>
        <pc:cxnChg chg="del">
          <ac:chgData name="石橋香織 / ISHIBASHI，KAORI" userId="6a52a1d4-43e6-4070-a39f-d3d3f9bcd5fd" providerId="ADAL" clId="{DA3E15BC-209E-41D0-8521-621E31A35922}" dt="2022-05-30T04:57:10.506" v="0" actId="478"/>
          <ac:cxnSpMkLst>
            <pc:docMk/>
            <pc:sldMk cId="2242024029" sldId="2076139147"/>
            <ac:cxnSpMk id="41" creationId="{BD92801F-FA13-4CDA-ADE7-97E93F406902}"/>
          </ac:cxnSpMkLst>
        </pc:cxnChg>
      </pc:sldChg>
      <pc:sldChg chg="modSp mod">
        <pc:chgData name="石橋香織 / ISHIBASHI，KAORI" userId="6a52a1d4-43e6-4070-a39f-d3d3f9bcd5fd" providerId="ADAL" clId="{DA3E15BC-209E-41D0-8521-621E31A35922}" dt="2022-05-30T05:05:04.695" v="70" actId="20577"/>
        <pc:sldMkLst>
          <pc:docMk/>
          <pc:sldMk cId="2324579891" sldId="2076139149"/>
        </pc:sldMkLst>
        <pc:spChg chg="mod">
          <ac:chgData name="石橋香織 / ISHIBASHI，KAORI" userId="6a52a1d4-43e6-4070-a39f-d3d3f9bcd5fd" providerId="ADAL" clId="{DA3E15BC-209E-41D0-8521-621E31A35922}" dt="2022-05-30T05:05:04.695" v="70" actId="20577"/>
          <ac:spMkLst>
            <pc:docMk/>
            <pc:sldMk cId="2324579891" sldId="2076139149"/>
            <ac:spMk id="4" creationId="{4939448A-2FF1-4A65-87CE-78513D200F39}"/>
          </ac:spMkLst>
        </pc:spChg>
      </pc:sldChg>
      <pc:sldChg chg="modSp mod">
        <pc:chgData name="石橋香織 / ISHIBASHI，KAORI" userId="6a52a1d4-43e6-4070-a39f-d3d3f9bcd5fd" providerId="ADAL" clId="{DA3E15BC-209E-41D0-8521-621E31A35922}" dt="2022-05-30T05:05:04.274" v="69" actId="20577"/>
        <pc:sldMkLst>
          <pc:docMk/>
          <pc:sldMk cId="3433701150" sldId="2076139150"/>
        </pc:sldMkLst>
        <pc:spChg chg="mod">
          <ac:chgData name="石橋香織 / ISHIBASHI，KAORI" userId="6a52a1d4-43e6-4070-a39f-d3d3f9bcd5fd" providerId="ADAL" clId="{DA3E15BC-209E-41D0-8521-621E31A35922}" dt="2022-05-30T05:05:04.274" v="69" actId="20577"/>
          <ac:spMkLst>
            <pc:docMk/>
            <pc:sldMk cId="3433701150" sldId="2076139150"/>
            <ac:spMk id="4" creationId="{0B16012E-F394-4FB6-B3CC-88B77699349D}"/>
          </ac:spMkLst>
        </pc:spChg>
      </pc:sldChg>
    </pc:docChg>
  </pc:docChgLst>
  <pc:docChgLst>
    <pc:chgData name="澤田悠希 / Sawada，Yuki" userId="8d1a5e9c-a59d-4366-934f-a96dfcb43768" providerId="ADAL" clId="{F88A17E4-938C-4FFD-8E40-643C162A4330}"/>
    <pc:docChg chg="modSld">
      <pc:chgData name="澤田悠希 / Sawada，Yuki" userId="8d1a5e9c-a59d-4366-934f-a96dfcb43768" providerId="ADAL" clId="{F88A17E4-938C-4FFD-8E40-643C162A4330}" dt="2023-04-17T05:07:25.248" v="2" actId="5793"/>
      <pc:docMkLst>
        <pc:docMk/>
      </pc:docMkLst>
      <pc:sldChg chg="modNotesTx">
        <pc:chgData name="澤田悠希 / Sawada，Yuki" userId="8d1a5e9c-a59d-4366-934f-a96dfcb43768" providerId="ADAL" clId="{F88A17E4-938C-4FFD-8E40-643C162A4330}" dt="2023-04-17T05:07:15.896" v="0" actId="6549"/>
        <pc:sldMkLst>
          <pc:docMk/>
          <pc:sldMk cId="3433701150" sldId="2076139150"/>
        </pc:sldMkLst>
      </pc:sldChg>
      <pc:sldChg chg="modNotesTx">
        <pc:chgData name="澤田悠希 / Sawada，Yuki" userId="8d1a5e9c-a59d-4366-934f-a96dfcb43768" providerId="ADAL" clId="{F88A17E4-938C-4FFD-8E40-643C162A4330}" dt="2023-04-17T05:07:25.248" v="2" actId="5793"/>
        <pc:sldMkLst>
          <pc:docMk/>
          <pc:sldMk cId="1526999574" sldId="2076139172"/>
        </pc:sldMkLst>
      </pc:sldChg>
    </pc:docChg>
  </pc:docChgLst>
  <pc:docChgLst>
    <pc:chgData name="石川瑞稀 / Ishikawa，Mizuki" userId="0f47e3fb-0cf9-41ef-a164-054c35b50f4c" providerId="ADAL" clId="{1ED03C9F-4F28-4E9F-A5E8-195B09E57CE5}"/>
    <pc:docChg chg="modSld">
      <pc:chgData name="石川瑞稀 / Ishikawa，Mizuki" userId="0f47e3fb-0cf9-41ef-a164-054c35b50f4c" providerId="ADAL" clId="{1ED03C9F-4F28-4E9F-A5E8-195B09E57CE5}" dt="2022-10-27T09:04:43.591" v="1" actId="1076"/>
      <pc:docMkLst>
        <pc:docMk/>
      </pc:docMkLst>
      <pc:sldChg chg="modSp mod">
        <pc:chgData name="石川瑞稀 / Ishikawa，Mizuki" userId="0f47e3fb-0cf9-41ef-a164-054c35b50f4c" providerId="ADAL" clId="{1ED03C9F-4F28-4E9F-A5E8-195B09E57CE5}" dt="2022-10-27T09:04:43.591" v="1" actId="1076"/>
        <pc:sldMkLst>
          <pc:docMk/>
          <pc:sldMk cId="107919612" sldId="3136"/>
        </pc:sldMkLst>
        <pc:spChg chg="mod">
          <ac:chgData name="石川瑞稀 / Ishikawa，Mizuki" userId="0f47e3fb-0cf9-41ef-a164-054c35b50f4c" providerId="ADAL" clId="{1ED03C9F-4F28-4E9F-A5E8-195B09E57CE5}" dt="2022-10-27T09:04:43.591" v="1" actId="1076"/>
          <ac:spMkLst>
            <pc:docMk/>
            <pc:sldMk cId="107919612" sldId="3136"/>
            <ac:spMk id="39" creationId="{6219D442-A348-42D8-8640-206499BD53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3078428" cy="513508"/>
          </a:xfrm>
          <a:prstGeom prst="rect">
            <a:avLst/>
          </a:prstGeom>
        </p:spPr>
        <p:txBody>
          <a:bodyPr vert="horz" lIns="95485" tIns="47742" rIns="95485" bIns="47742"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2"/>
            <a:ext cx="3078428" cy="513508"/>
          </a:xfrm>
          <a:prstGeom prst="rect">
            <a:avLst/>
          </a:prstGeom>
        </p:spPr>
        <p:txBody>
          <a:bodyPr vert="horz" lIns="95485" tIns="47742" rIns="95485" bIns="47742" rtlCol="0"/>
          <a:lstStyle>
            <a:lvl1pPr algn="r">
              <a:defRPr sz="1300"/>
            </a:lvl1pPr>
          </a:lstStyle>
          <a:p>
            <a:fld id="{FBC5C42D-15BF-4869-8FB8-8E2925A40047}" type="datetimeFigureOut">
              <a:rPr kumimoji="1" lang="ja-JP" altLang="en-US" smtClean="0"/>
              <a:t>2023/4/17</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485" tIns="47742" rIns="95485" bIns="47742" rtlCol="0" anchor="ctr"/>
          <a:lstStyle/>
          <a:p>
            <a:endParaRPr lang="ja-JP" altLang="en-US"/>
          </a:p>
        </p:txBody>
      </p:sp>
      <p:sp>
        <p:nvSpPr>
          <p:cNvPr id="5" name="ノート プレースホルダー 4"/>
          <p:cNvSpPr>
            <a:spLocks noGrp="1"/>
          </p:cNvSpPr>
          <p:nvPr>
            <p:ph type="body" sz="quarter" idx="3"/>
          </p:nvPr>
        </p:nvSpPr>
        <p:spPr>
          <a:xfrm>
            <a:off x="710407" y="4925409"/>
            <a:ext cx="5683250" cy="4029879"/>
          </a:xfrm>
          <a:prstGeom prst="rect">
            <a:avLst/>
          </a:prstGeom>
        </p:spPr>
        <p:txBody>
          <a:bodyPr vert="horz" lIns="95485" tIns="47742" rIns="95485" bIns="4774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721107"/>
            <a:ext cx="3078428" cy="513507"/>
          </a:xfrm>
          <a:prstGeom prst="rect">
            <a:avLst/>
          </a:prstGeom>
        </p:spPr>
        <p:txBody>
          <a:bodyPr vert="horz" lIns="95485" tIns="47742" rIns="95485" bIns="47742"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8" cy="513507"/>
          </a:xfrm>
          <a:prstGeom prst="rect">
            <a:avLst/>
          </a:prstGeom>
        </p:spPr>
        <p:txBody>
          <a:bodyPr vert="horz" lIns="95485" tIns="47742" rIns="95485" bIns="47742" rtlCol="0" anchor="b"/>
          <a:lstStyle>
            <a:lvl1pPr algn="r">
              <a:defRPr sz="13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a:t>
            </a:fld>
            <a:endParaRPr kumimoji="1" lang="ja-JP" altLang="en-US"/>
          </a:p>
        </p:txBody>
      </p:sp>
    </p:spTree>
    <p:extLst>
      <p:ext uri="{BB962C8B-B14F-4D97-AF65-F5344CB8AC3E}">
        <p14:creationId xmlns:p14="http://schemas.microsoft.com/office/powerpoint/2010/main" val="171223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18</a:t>
            </a:fld>
            <a:endParaRPr kumimoji="1" lang="ja-JP" altLang="en-US"/>
          </a:p>
        </p:txBody>
      </p:sp>
    </p:spTree>
    <p:extLst>
      <p:ext uri="{BB962C8B-B14F-4D97-AF65-F5344CB8AC3E}">
        <p14:creationId xmlns:p14="http://schemas.microsoft.com/office/powerpoint/2010/main" val="133482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00000"/>
              </a:lnSpc>
              <a:buFont typeface="Wingdings" panose="05000000000000000000" pitchFamily="2" charset="2"/>
              <a:buNone/>
            </a:pPr>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24</a:t>
            </a:fld>
            <a:endParaRPr kumimoji="1" lang="ja-JP" altLang="en-US"/>
          </a:p>
        </p:txBody>
      </p:sp>
    </p:spTree>
    <p:extLst>
      <p:ext uri="{BB962C8B-B14F-4D97-AF65-F5344CB8AC3E}">
        <p14:creationId xmlns:p14="http://schemas.microsoft.com/office/powerpoint/2010/main" val="2587022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29</a:t>
            </a:fld>
            <a:endParaRPr kumimoji="1" lang="ja-JP" altLang="en-US"/>
          </a:p>
        </p:txBody>
      </p:sp>
    </p:spTree>
    <p:extLst>
      <p:ext uri="{BB962C8B-B14F-4D97-AF65-F5344CB8AC3E}">
        <p14:creationId xmlns:p14="http://schemas.microsoft.com/office/powerpoint/2010/main" val="260785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0" indent="0">
              <a:buFont typeface="+mj-lt"/>
              <a:buNone/>
              <a:defRPr sz="2200"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8" y="6581001"/>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0">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6"/>
            <a:ext cx="9828000" cy="126060"/>
          </a:xfrm>
          <a:prstGeom prst="rect">
            <a:avLst/>
          </a:prstGeom>
          <a:noFill/>
          <a:ln w="25400">
            <a:noFill/>
            <a:miter lim="800000"/>
            <a:headEnd/>
            <a:tailEnd/>
          </a:ln>
        </p:spPr>
        <p:txBody>
          <a:bodyPr wrap="square" anchor="b">
            <a:spAutoFit/>
          </a:bodyPr>
          <a:lstStyle/>
          <a:p>
            <a:pPr marL="0" marR="0" lvl="0" indent="0" algn="l" defTabSz="742950" rtl="0" eaLnBrk="1" fontAlgn="auto" latinLnBrk="0" hangingPunct="1">
              <a:lnSpc>
                <a:spcPts val="163"/>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3349544243"/>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4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F10594-1B62-4B90-920A-44E63AFA5E18}" type="datetimeFigureOut">
              <a:rPr kumimoji="1" lang="ja-JP" altLang="en-US" smtClean="0"/>
              <a:t>2023/4/17</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023400825"/>
      </p:ext>
    </p:extLst>
  </p:cSld>
  <p:clrMap bg1="lt1" tx1="dk1" bg2="lt2" tx2="dk2" accent1="accent1" accent2="accent2" accent3="accent3" accent4="accent4" accent5="accent5" accent6="accent6" hlink="hlink" folHlink="folHlink"/>
  <p:sldLayoutIdLst>
    <p:sldLayoutId id="2147483827" r:id="rId1"/>
  </p:sldLayoutIdLst>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tiff"/><Relationship Id="rId1" Type="http://schemas.openxmlformats.org/officeDocument/2006/relationships/slideLayout" Target="../slideLayouts/slideLayout1.xml"/><Relationship Id="rId6" Type="http://schemas.openxmlformats.org/officeDocument/2006/relationships/image" Target="../media/image66.wmf"/><Relationship Id="rId5" Type="http://schemas.openxmlformats.org/officeDocument/2006/relationships/image" Target="../media/image65.w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atalog.data.metro.tokyo.lg.jp/dataset" TargetMode="Externa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sv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54.sv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92.sv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svg"/></Relationships>
</file>

<file path=ppt/slides/_rels/slide26.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0.png"/><Relationship Id="rId3" Type="http://schemas.openxmlformats.org/officeDocument/2006/relationships/image" Target="../media/image92.svg"/><Relationship Id="rId7" Type="http://schemas.openxmlformats.org/officeDocument/2006/relationships/image" Target="../media/image96.png"/><Relationship Id="rId12" Type="http://schemas.openxmlformats.org/officeDocument/2006/relationships/image" Target="../media/image54.svg"/><Relationship Id="rId2" Type="http://schemas.openxmlformats.org/officeDocument/2006/relationships/image" Target="../media/image91.png"/><Relationship Id="rId16"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94.svg"/><Relationship Id="rId11" Type="http://schemas.openxmlformats.org/officeDocument/2006/relationships/image" Target="../media/image53.png"/><Relationship Id="rId5" Type="http://schemas.openxmlformats.org/officeDocument/2006/relationships/image" Target="../media/image93.png"/><Relationship Id="rId15" Type="http://schemas.openxmlformats.org/officeDocument/2006/relationships/image" Target="../media/image27.png"/><Relationship Id="rId10" Type="http://schemas.openxmlformats.org/officeDocument/2006/relationships/image" Target="../media/image99.svg"/><Relationship Id="rId4" Type="http://schemas.openxmlformats.org/officeDocument/2006/relationships/image" Target="../media/image89.png"/><Relationship Id="rId9" Type="http://schemas.openxmlformats.org/officeDocument/2006/relationships/image" Target="../media/image98.png"/><Relationship Id="rId14" Type="http://schemas.openxmlformats.org/officeDocument/2006/relationships/image" Target="../media/image101.sv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3.png"/><Relationship Id="rId3" Type="http://schemas.openxmlformats.org/officeDocument/2006/relationships/image" Target="../media/image92.svg"/><Relationship Id="rId7" Type="http://schemas.openxmlformats.org/officeDocument/2006/relationships/image" Target="../media/image103.svg"/><Relationship Id="rId12" Type="http://schemas.openxmlformats.org/officeDocument/2006/relationships/image" Target="../media/image89.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5.svg"/><Relationship Id="rId5" Type="http://schemas.openxmlformats.org/officeDocument/2006/relationships/image" Target="../media/image94.svg"/><Relationship Id="rId10" Type="http://schemas.openxmlformats.org/officeDocument/2006/relationships/image" Target="../media/image104.png"/><Relationship Id="rId4" Type="http://schemas.openxmlformats.org/officeDocument/2006/relationships/image" Target="../media/image93.png"/><Relationship Id="rId9" Type="http://schemas.openxmlformats.org/officeDocument/2006/relationships/image" Target="../media/image40.svg"/><Relationship Id="rId14" Type="http://schemas.openxmlformats.org/officeDocument/2006/relationships/image" Target="../media/image3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0.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sv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svg"/><Relationship Id="rId24" Type="http://schemas.openxmlformats.org/officeDocument/2006/relationships/image" Target="../media/image49.png"/><Relationship Id="rId5" Type="http://schemas.openxmlformats.org/officeDocument/2006/relationships/image" Target="../media/image30.svg"/><Relationship Id="rId15" Type="http://schemas.openxmlformats.org/officeDocument/2006/relationships/image" Target="../media/image40.svg"/><Relationship Id="rId23" Type="http://schemas.openxmlformats.org/officeDocument/2006/relationships/image" Target="../media/image48.sv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svg"/><Relationship Id="rId31" Type="http://schemas.openxmlformats.org/officeDocument/2006/relationships/image" Target="../media/image56.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svg"/><Relationship Id="rId30"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a:bodyPr>
          <a:lstStyle/>
          <a:p>
            <a:r>
              <a:rPr kumimoji="1" lang="ja-JP" altLang="en-US" sz="2000"/>
              <a:t>主催　内閣府</a:t>
            </a:r>
            <a:r>
              <a:rPr kumimoji="1" lang="en-US" altLang="ja-JP" sz="2000"/>
              <a:t>SIP</a:t>
            </a:r>
            <a:r>
              <a:rPr kumimoji="1" lang="ja-JP" altLang="en-US" sz="2000"/>
              <a:t>「ビッグデータ・</a:t>
            </a:r>
            <a:r>
              <a:rPr kumimoji="1" lang="en-US" altLang="ja-JP" sz="2000"/>
              <a:t>AI</a:t>
            </a:r>
            <a:r>
              <a:rPr kumimoji="1" lang="ja-JP" altLang="en-US" sz="2000"/>
              <a:t>を活用したサイバー空間基盤技術」「分野間データ連携基盤合同コンソーシアム」</a:t>
            </a:r>
          </a:p>
        </p:txBody>
      </p:sp>
      <p:sp>
        <p:nvSpPr>
          <p:cNvPr id="39" name="テキスト ボックス 38">
            <a:extLst>
              <a:ext uri="{FF2B5EF4-FFF2-40B4-BE49-F238E27FC236}">
                <a16:creationId xmlns:a16="http://schemas.microsoft.com/office/drawing/2014/main" id="{6219D442-A348-42D8-8640-206499BD5393}"/>
              </a:ext>
            </a:extLst>
          </p:cNvPr>
          <p:cNvSpPr txBox="1"/>
          <p:nvPr/>
        </p:nvSpPr>
        <p:spPr>
          <a:xfrm>
            <a:off x="1575506" y="4468567"/>
            <a:ext cx="9947031" cy="1569660"/>
          </a:xfrm>
          <a:prstGeom prst="rect">
            <a:avLst/>
          </a:prstGeom>
          <a:noFill/>
        </p:spPr>
        <p:txBody>
          <a:bodyPr wrap="square">
            <a:spAutoFit/>
          </a:bodyPr>
          <a:lstStyle>
            <a:defPPr>
              <a:defRPr lang="ja-JP"/>
            </a:defPPr>
            <a:lvl1pPr defTabSz="914400">
              <a:defRPr kumimoji="1" sz="2400">
                <a:latin typeface="Meiryo UI" panose="020B0604030504040204" pitchFamily="50" charset="-128"/>
                <a:ea typeface="Meiryo UI" panose="020B0604030504040204" pitchFamily="50" charset="-128"/>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r>
              <a:rPr lang="en-US" altLang="ja-JP" dirty="0"/>
              <a:t>1. </a:t>
            </a:r>
            <a:r>
              <a:rPr lang="ja-JP" altLang="en-US" dirty="0"/>
              <a:t>はじめに</a:t>
            </a:r>
            <a:endParaRPr lang="en-US" altLang="ja-JP" dirty="0"/>
          </a:p>
          <a:p>
            <a:r>
              <a:rPr lang="en-US" altLang="ja-JP" dirty="0"/>
              <a:t>2. </a:t>
            </a:r>
            <a:r>
              <a:rPr lang="ja-JP" altLang="en-US" dirty="0"/>
              <a:t>分野間データ連携基盤技術事業とは</a:t>
            </a:r>
            <a:endParaRPr lang="en-US" altLang="ja-JP" dirty="0"/>
          </a:p>
          <a:p>
            <a:r>
              <a:rPr lang="en-US" altLang="ja-JP" dirty="0"/>
              <a:t>3. </a:t>
            </a:r>
            <a:r>
              <a:rPr lang="ja-JP" altLang="en-US" dirty="0"/>
              <a:t>分野間データ連携基盤技術とは</a:t>
            </a:r>
            <a:endParaRPr lang="en-US" altLang="ja-JP" dirty="0"/>
          </a:p>
          <a:p>
            <a:r>
              <a:rPr lang="en-US" altLang="ja-JP" dirty="0"/>
              <a:t>4. </a:t>
            </a:r>
            <a:r>
              <a:rPr lang="ja-JP" altLang="en-US" dirty="0"/>
              <a:t>実証実験、ユースケース</a:t>
            </a:r>
            <a:endParaRPr lang="en-US" altLang="ja-JP" dirty="0"/>
          </a:p>
        </p:txBody>
      </p:sp>
      <p:sp>
        <p:nvSpPr>
          <p:cNvPr id="7" name="正方形/長方形 6">
            <a:extLst>
              <a:ext uri="{FF2B5EF4-FFF2-40B4-BE49-F238E27FC236}">
                <a16:creationId xmlns:a16="http://schemas.microsoft.com/office/drawing/2014/main" id="{545B3E6F-4CD2-4994-AF42-F791AAB94825}"/>
              </a:ext>
            </a:extLst>
          </p:cNvPr>
          <p:cNvSpPr/>
          <p:nvPr/>
        </p:nvSpPr>
        <p:spPr>
          <a:xfrm>
            <a:off x="1239253" y="1743539"/>
            <a:ext cx="9597623" cy="2554545"/>
          </a:xfrm>
          <a:prstGeom prst="rect">
            <a:avLst/>
          </a:prstGeom>
          <a:solidFill>
            <a:srgbClr val="8CD4FF"/>
          </a:solidFill>
          <a:ln>
            <a:solidFill>
              <a:srgbClr val="B4FEFF"/>
            </a:solidFill>
          </a:ln>
          <a:scene3d>
            <a:camera prst="orthographicFront"/>
            <a:lightRig rig="threePt" dir="t"/>
          </a:scene3d>
          <a:sp3d>
            <a:bevelT/>
          </a:sp3d>
        </p:spPr>
        <p:txBody>
          <a:bodyPr wrap="square">
            <a:spAutoFit/>
          </a:bodyPr>
          <a:lstStyle/>
          <a:p>
            <a:pPr lvl="0">
              <a:defRPr/>
            </a:pPr>
            <a:endParaRPr lang="en-US" altLang="ja-JP" sz="3200" b="1" dirty="0">
              <a:latin typeface="Meiryo UI" panose="020B0604030504040204" pitchFamily="50" charset="-128"/>
              <a:ea typeface="Meiryo UI" panose="020B0604030504040204" pitchFamily="50" charset="-128"/>
            </a:endParaRPr>
          </a:p>
          <a:p>
            <a:pPr lvl="0">
              <a:defRPr/>
            </a:pPr>
            <a:r>
              <a:rPr lang="ja-JP" altLang="en-US" sz="3200" b="1" dirty="0">
                <a:latin typeface="Meiryo UI" panose="020B0604030504040204" pitchFamily="50" charset="-128"/>
                <a:ea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rPr>
              <a:t>SIP</a:t>
            </a:r>
            <a:r>
              <a:rPr lang="ja-JP" altLang="en-US" sz="2400" b="1" dirty="0">
                <a:latin typeface="Meiryo UI" panose="020B0604030504040204" pitchFamily="50" charset="-128"/>
                <a:ea typeface="Meiryo UI" panose="020B0604030504040204" pitchFamily="50" charset="-128"/>
              </a:rPr>
              <a:t>サイバー</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分野間データ連携基盤技術説明会（</a:t>
            </a:r>
            <a:r>
              <a:rPr lang="en-US" altLang="ja-JP" sz="2400" b="1" dirty="0">
                <a:latin typeface="Meiryo UI" panose="020B0604030504040204" pitchFamily="50" charset="-128"/>
                <a:ea typeface="Meiryo UI" panose="020B0604030504040204" pitchFamily="50" charset="-128"/>
              </a:rPr>
              <a:t>2022</a:t>
            </a:r>
            <a:r>
              <a:rPr lang="ja-JP" altLang="en-US" sz="2400" b="1" dirty="0">
                <a:latin typeface="Meiryo UI" panose="020B0604030504040204" pitchFamily="50" charset="-128"/>
                <a:ea typeface="Meiryo UI" panose="020B0604030504040204" pitchFamily="50" charset="-128"/>
              </a:rPr>
              <a:t>年</a:t>
            </a:r>
            <a:r>
              <a:rPr lang="en-US" altLang="ja-JP" sz="2400" b="1" dirty="0">
                <a:latin typeface="Meiryo UI" panose="020B0604030504040204" pitchFamily="50" charset="-128"/>
                <a:ea typeface="Meiryo UI" panose="020B0604030504040204" pitchFamily="50" charset="-128"/>
              </a:rPr>
              <a:t>9</a:t>
            </a:r>
            <a:r>
              <a:rPr lang="ja-JP" altLang="en-US" sz="2400" b="1" dirty="0">
                <a:latin typeface="Meiryo UI" panose="020B0604030504040204" pitchFamily="50" charset="-128"/>
                <a:ea typeface="Meiryo UI" panose="020B0604030504040204" pitchFamily="50" charset="-128"/>
              </a:rPr>
              <a:t>月版）</a:t>
            </a:r>
            <a:endParaRPr lang="en-US" altLang="ja-JP" sz="2400" b="1" dirty="0">
              <a:latin typeface="Meiryo UI" panose="020B0604030504040204" pitchFamily="50" charset="-128"/>
              <a:ea typeface="Meiryo UI" panose="020B0604030504040204" pitchFamily="50" charset="-128"/>
            </a:endParaRPr>
          </a:p>
          <a:p>
            <a:pPr lvl="0">
              <a:defRPr/>
            </a:pPr>
            <a:endParaRPr lang="en-US" altLang="ja-JP" sz="3200" b="1" dirty="0">
              <a:latin typeface="Meiryo UI" panose="020B0604030504040204" pitchFamily="50" charset="-128"/>
              <a:ea typeface="Meiryo UI" panose="020B0604030504040204" pitchFamily="50" charset="-128"/>
            </a:endParaRPr>
          </a:p>
          <a:p>
            <a:pPr>
              <a:defRPr/>
            </a:pPr>
            <a:r>
              <a:rPr lang="ja-JP" altLang="en-US" sz="3200" b="1" dirty="0">
                <a:latin typeface="Meiryo UI" panose="020B0604030504040204" pitchFamily="50" charset="-128"/>
                <a:ea typeface="Meiryo UI" panose="020B0604030504040204" pitchFamily="50" charset="-128"/>
              </a:rPr>
              <a:t>　</a:t>
            </a:r>
            <a:r>
              <a:rPr lang="ja-JP" altLang="en-US" sz="3200" b="1" dirty="0">
                <a:solidFill>
                  <a:srgbClr val="002060"/>
                </a:solidFill>
                <a:latin typeface="Meiryo UI" panose="020B0604030504040204" pitchFamily="50" charset="-128"/>
                <a:ea typeface="Meiryo UI" panose="020B0604030504040204" pitchFamily="50" charset="-128"/>
              </a:rPr>
              <a:t>　分野間データ連携基盤の概要紹介</a:t>
            </a:r>
            <a:endParaRPr lang="en-US" altLang="ja-JP" sz="3200" b="1" dirty="0">
              <a:solidFill>
                <a:srgbClr val="002060"/>
              </a:solidFill>
              <a:latin typeface="Meiryo UI" panose="020B0604030504040204" pitchFamily="50" charset="-128"/>
              <a:ea typeface="Meiryo UI" panose="020B0604030504040204" pitchFamily="50" charset="-128"/>
            </a:endParaRPr>
          </a:p>
          <a:p>
            <a:pPr>
              <a:defRPr/>
            </a:pPr>
            <a:endParaRPr lang="ja-JP" altLang="en-US" sz="3200" b="1" dirty="0">
              <a:solidFill>
                <a:srgbClr val="002060"/>
              </a:solidFill>
              <a:latin typeface="Meiryo UI" panose="020B0604030504040204" pitchFamily="50" charset="-128"/>
              <a:ea typeface="Meiryo UI" panose="020B0604030504040204" pitchFamily="50" charset="-128"/>
            </a:endParaRPr>
          </a:p>
        </p:txBody>
      </p:sp>
      <p:pic>
        <p:nvPicPr>
          <p:cNvPr id="8" name="図 7" descr="アイコン&#10;&#10;自動的に生成された説明">
            <a:extLst>
              <a:ext uri="{FF2B5EF4-FFF2-40B4-BE49-F238E27FC236}">
                <a16:creationId xmlns:a16="http://schemas.microsoft.com/office/drawing/2014/main" id="{4A1F11E7-61E3-4E78-A879-C5B6AA33C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829" y="2938749"/>
            <a:ext cx="1218510" cy="1218510"/>
          </a:xfrm>
          <a:prstGeom prst="rect">
            <a:avLst/>
          </a:prstGeom>
        </p:spPr>
      </p:pic>
      <p:sp>
        <p:nvSpPr>
          <p:cNvPr id="6" name="テキスト ボックス 5">
            <a:extLst>
              <a:ext uri="{FF2B5EF4-FFF2-40B4-BE49-F238E27FC236}">
                <a16:creationId xmlns:a16="http://schemas.microsoft.com/office/drawing/2014/main" id="{09C8EB81-5ADF-495C-8899-5CC0FC0F93CC}"/>
              </a:ext>
            </a:extLst>
          </p:cNvPr>
          <p:cNvSpPr txBox="1"/>
          <p:nvPr/>
        </p:nvSpPr>
        <p:spPr>
          <a:xfrm>
            <a:off x="10483274" y="803333"/>
            <a:ext cx="1323422" cy="461665"/>
          </a:xfrm>
          <a:prstGeom prst="rect">
            <a:avLst/>
          </a:prstGeom>
          <a:noFill/>
          <a:ln w="38100" cmpd="dbl">
            <a:solidFill>
              <a:schemeClr val="tx1"/>
            </a:solidFill>
          </a:ln>
        </p:spPr>
        <p:txBody>
          <a:bodyPr wrap="square">
            <a:spAutoFit/>
          </a:bodyPr>
          <a:lstStyle/>
          <a:p>
            <a:pPr algn="ctr"/>
            <a:r>
              <a:rPr lang="ja-JP" altLang="en-US" sz="2400">
                <a:latin typeface="Meiryo UI" panose="020B0604030504040204" pitchFamily="50" charset="-128"/>
                <a:ea typeface="Meiryo UI" panose="020B0604030504040204" pitchFamily="50" charset="-128"/>
              </a:rPr>
              <a:t>資料２</a:t>
            </a:r>
            <a:endParaRPr lang="en-US" altLang="ja-JP" sz="240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D539630-52C6-4AB9-A0AA-B2447BA42D15}"/>
              </a:ext>
            </a:extLst>
          </p:cNvPr>
          <p:cNvSpPr txBox="1"/>
          <p:nvPr/>
        </p:nvSpPr>
        <p:spPr>
          <a:xfrm>
            <a:off x="1575506" y="6208710"/>
            <a:ext cx="9096869" cy="523220"/>
          </a:xfrm>
          <a:prstGeom prst="rect">
            <a:avLst/>
          </a:prstGeom>
          <a:noFill/>
          <a:ln>
            <a:solidFill>
              <a:schemeClr val="tx1">
                <a:lumMod val="50000"/>
                <a:lumOff val="50000"/>
              </a:schemeClr>
            </a:solidFill>
          </a:ln>
        </p:spPr>
        <p:txBody>
          <a:bodyPr wrap="square">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本研究（の一部）は、内閣府総合科学技術・イノベーション会議の「</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ビッグデータ・</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を活用したサイバー空間基盤技術」（管理法人：国立研究開発法人新エネルギー・産業技術総合開発機構）によって実施されました。</a:t>
            </a:r>
          </a:p>
        </p:txBody>
      </p:sp>
    </p:spTree>
    <p:extLst>
      <p:ext uri="{BB962C8B-B14F-4D97-AF65-F5344CB8AC3E}">
        <p14:creationId xmlns:p14="http://schemas.microsoft.com/office/powerpoint/2010/main" val="10791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8EA76288-282E-4BFB-9EFC-EFC890CC8C02}"/>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a:t>
            </a:r>
            <a:r>
              <a:rPr lang="ja-JP" altLang="en-US">
                <a:cs typeface="Meiryo UI" panose="020B0604030504040204" pitchFamily="50" charset="-128"/>
              </a:rPr>
              <a:t>参考</a:t>
            </a:r>
            <a:r>
              <a:rPr lang="en-US" altLang="ja-JP">
                <a:cs typeface="Meiryo UI" panose="020B0604030504040204" pitchFamily="50" charset="-128"/>
              </a:rPr>
              <a:t>》</a:t>
            </a:r>
            <a:r>
              <a:rPr lang="ja-JP" altLang="en-US">
                <a:cs typeface="Meiryo UI" panose="020B0604030504040204" pitchFamily="50" charset="-128"/>
              </a:rPr>
              <a:t>戦略的イノベーション創造プログラムとは　（</a:t>
            </a:r>
            <a:r>
              <a:rPr lang="en-US" altLang="ja-JP">
                <a:cs typeface="Meiryo UI" panose="020B0604030504040204" pitchFamily="50" charset="-128"/>
              </a:rPr>
              <a:t>1/3</a:t>
            </a:r>
            <a:r>
              <a:rPr lang="ja-JP" altLang="en-US">
                <a:cs typeface="Meiryo UI" panose="020B0604030504040204" pitchFamily="50" charset="-128"/>
              </a:rPr>
              <a:t>）</a:t>
            </a:r>
            <a:endParaRPr lang="ja-JP" altLang="en-US"/>
          </a:p>
        </p:txBody>
      </p:sp>
      <p:sp>
        <p:nvSpPr>
          <p:cNvPr id="4" name="正方形/長方形 3">
            <a:extLst>
              <a:ext uri="{FF2B5EF4-FFF2-40B4-BE49-F238E27FC236}">
                <a16:creationId xmlns:a16="http://schemas.microsoft.com/office/drawing/2014/main" id="{F1939973-6B47-4BC3-9005-DA7B02AD8C85}"/>
              </a:ext>
            </a:extLst>
          </p:cNvPr>
          <p:cNvSpPr/>
          <p:nvPr/>
        </p:nvSpPr>
        <p:spPr bwMode="auto">
          <a:xfrm>
            <a:off x="227013" y="1020027"/>
            <a:ext cx="11854320" cy="4582155"/>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rtlCol="0" anchor="b" anchorCtr="0">
            <a:noAutofit/>
          </a:bodyPr>
          <a:lstStyle/>
          <a:p>
            <a:r>
              <a:rPr lang="ja-JP" altLang="en-US" sz="1600" b="1" u="sng">
                <a:solidFill>
                  <a:schemeClr val="tx1"/>
                </a:solidFill>
                <a:latin typeface="Meiryo UI" panose="020B0604030504040204" pitchFamily="50" charset="-128"/>
                <a:ea typeface="Meiryo UI" panose="020B0604030504040204" pitchFamily="50" charset="-128"/>
              </a:rPr>
              <a:t>１．機能</a:t>
            </a:r>
            <a:endParaRPr lang="en-US" altLang="ja-JP" sz="1600" b="1" u="sng">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a:t>
            </a:r>
            <a:r>
              <a:rPr lang="en-US" altLang="ja-JP" sz="1600">
                <a:solidFill>
                  <a:schemeClr val="tx1"/>
                </a:solidFill>
                <a:latin typeface="Meiryo UI" panose="020B0604030504040204" pitchFamily="50" charset="-128"/>
                <a:ea typeface="Meiryo UI" panose="020B0604030504040204" pitchFamily="50" charset="-128"/>
              </a:rPr>
              <a:t>2008</a:t>
            </a:r>
            <a:r>
              <a:rPr lang="ja-JP" altLang="en-US" sz="1600">
                <a:solidFill>
                  <a:schemeClr val="tx1"/>
                </a:solidFill>
                <a:latin typeface="Meiryo UI" panose="020B0604030504040204" pitchFamily="50" charset="-128"/>
                <a:ea typeface="Meiryo UI" panose="020B0604030504040204" pitchFamily="50" charset="-128"/>
              </a:rPr>
              <a:t>年</a:t>
            </a:r>
            <a:r>
              <a:rPr lang="en-US" altLang="ja-JP" sz="1600">
                <a:solidFill>
                  <a:schemeClr val="tx1"/>
                </a:solidFill>
                <a:latin typeface="Meiryo UI" panose="020B0604030504040204" pitchFamily="50" charset="-128"/>
                <a:ea typeface="Meiryo UI" panose="020B0604030504040204" pitchFamily="50" charset="-128"/>
              </a:rPr>
              <a:t>1</a:t>
            </a:r>
            <a:r>
              <a:rPr lang="ja-JP" altLang="en-US" sz="1600">
                <a:solidFill>
                  <a:schemeClr val="tx1"/>
                </a:solidFill>
                <a:latin typeface="Meiryo UI" panose="020B0604030504040204" pitchFamily="50" charset="-128"/>
                <a:ea typeface="Meiryo UI" panose="020B0604030504040204" pitchFamily="50" charset="-128"/>
              </a:rPr>
              <a:t>月、内閣府設置法に基づき、</a:t>
            </a:r>
            <a:r>
              <a:rPr lang="ja-JP" altLang="en-US" sz="1600" b="1">
                <a:solidFill>
                  <a:srgbClr val="FF0000"/>
                </a:solidFill>
                <a:latin typeface="Meiryo UI" panose="020B0604030504040204" pitchFamily="50" charset="-128"/>
                <a:ea typeface="Meiryo UI" panose="020B0604030504040204" pitchFamily="50" charset="-128"/>
              </a:rPr>
              <a:t>「重要政策に関する会議」の一つとして内閣府に設置</a:t>
            </a:r>
            <a:endParaRPr lang="en-US" altLang="ja-JP" sz="1600" b="1">
              <a:solidFill>
                <a:srgbClr val="FF0000"/>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・内閣総理大臣及び内閣を補佐する「知恵の場」。我が国全体の科学技術を俯瞰し、各省より一段高い立場から、</a:t>
            </a:r>
            <a:r>
              <a:rPr lang="ja-JP" altLang="en-US" sz="1600" b="1">
                <a:solidFill>
                  <a:srgbClr val="FF0000"/>
                </a:solidFill>
                <a:latin typeface="Meiryo UI" panose="020B0604030504040204" pitchFamily="50" charset="-128"/>
                <a:ea typeface="Meiryo UI" panose="020B0604030504040204" pitchFamily="50" charset="-128"/>
              </a:rPr>
              <a:t>総合的・基本的な科学技術政策の企画立案及び総合調整</a:t>
            </a:r>
            <a:r>
              <a:rPr lang="ja-JP" altLang="en-US" sz="1600">
                <a:solidFill>
                  <a:schemeClr val="tx1"/>
                </a:solidFill>
                <a:latin typeface="Meiryo UI" panose="020B0604030504040204" pitchFamily="50" charset="-128"/>
                <a:ea typeface="Meiryo UI" panose="020B0604030504040204" pitchFamily="50" charset="-128"/>
              </a:rPr>
              <a:t>を行う。</a:t>
            </a:r>
            <a:endParaRPr lang="en-US" altLang="ja-JP" sz="1000">
              <a:solidFill>
                <a:schemeClr val="tx1"/>
              </a:solidFill>
              <a:latin typeface="Meiryo UI" panose="020B0604030504040204" pitchFamily="50" charset="-128"/>
              <a:ea typeface="Meiryo UI" panose="020B0604030504040204" pitchFamily="50" charset="-128"/>
            </a:endParaRPr>
          </a:p>
          <a:p>
            <a:pPr marL="88900" indent="-88900"/>
            <a:endParaRPr lang="en-US" altLang="ja-JP" sz="1000">
              <a:solidFill>
                <a:schemeClr val="tx1"/>
              </a:solidFill>
              <a:latin typeface="Meiryo UI" panose="020B0604030504040204" pitchFamily="50" charset="-128"/>
              <a:ea typeface="Meiryo UI" panose="020B0604030504040204" pitchFamily="50" charset="-128"/>
            </a:endParaRPr>
          </a:p>
          <a:p>
            <a:pPr marL="88900" indent="-88900"/>
            <a:r>
              <a:rPr lang="ja-JP" altLang="en-US" sz="1600" b="1" u="sng">
                <a:solidFill>
                  <a:schemeClr val="tx1"/>
                </a:solidFill>
                <a:latin typeface="Meiryo UI" panose="020B0604030504040204" pitchFamily="50" charset="-128"/>
                <a:ea typeface="Meiryo UI" panose="020B0604030504040204" pitchFamily="50" charset="-128"/>
              </a:rPr>
              <a:t>２．役割</a:t>
            </a:r>
            <a:endParaRPr lang="en-US" altLang="ja-JP" sz="1600" b="1" u="sng">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① 内閣総理大臣等の諮問に応じ、次の事項について調査審議。</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　ア．科学技術の総合的かつ計画的な振興を図るための基本的な政策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　イ．科学技術に関する予算、人材等の資源の配分の方針、その他の科学技術の振興に関する重要事項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　ウ．研究開発の成果の実用化によるイノベーションの創出の促進を図るための環境の総合的な整備に関する重要事項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② </a:t>
            </a:r>
            <a:r>
              <a:rPr lang="ja-JP" altLang="en-US" sz="1600" b="1">
                <a:solidFill>
                  <a:srgbClr val="FF0000"/>
                </a:solidFill>
                <a:latin typeface="Meiryo UI" panose="020B0604030504040204" pitchFamily="50" charset="-128"/>
                <a:ea typeface="Meiryo UI" panose="020B0604030504040204" pitchFamily="50" charset="-128"/>
              </a:rPr>
              <a:t>科学技術に関する大規模な研究開発</a:t>
            </a:r>
            <a:r>
              <a:rPr lang="ja-JP" altLang="en-US" sz="1600">
                <a:solidFill>
                  <a:schemeClr val="tx1"/>
                </a:solidFill>
                <a:latin typeface="Meiryo UI" panose="020B0604030504040204" pitchFamily="50" charset="-128"/>
                <a:ea typeface="Meiryo UI" panose="020B0604030504040204" pitchFamily="50" charset="-128"/>
              </a:rPr>
              <a:t>その他の</a:t>
            </a:r>
            <a:r>
              <a:rPr lang="ja-JP" altLang="en-US" sz="1600" b="1">
                <a:solidFill>
                  <a:srgbClr val="FF0000"/>
                </a:solidFill>
                <a:latin typeface="Meiryo UI" panose="020B0604030504040204" pitchFamily="50" charset="-128"/>
                <a:ea typeface="Meiryo UI" panose="020B0604030504040204" pitchFamily="50" charset="-128"/>
              </a:rPr>
              <a:t>国家的に重要な研究開発を評価</a:t>
            </a:r>
            <a:r>
              <a:rPr lang="ja-JP" altLang="en-US" sz="1600">
                <a:solidFill>
                  <a:schemeClr val="tx1"/>
                </a:solidFill>
                <a:latin typeface="Meiryo UI" panose="020B0604030504040204" pitchFamily="50" charset="-128"/>
                <a:ea typeface="Meiryo UI" panose="020B0604030504040204" pitchFamily="50" charset="-128"/>
              </a:rPr>
              <a:t>。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③ ①に関し、必要な場合には、諮問を待たず内閣総理大臣等に対し意見具申。</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b="1" u="sng">
                <a:solidFill>
                  <a:schemeClr val="tx1"/>
                </a:solidFill>
                <a:latin typeface="Meiryo UI" panose="020B0604030504040204" pitchFamily="50" charset="-128"/>
                <a:ea typeface="Meiryo UI" panose="020B0604030504040204" pitchFamily="50" charset="-128"/>
              </a:rPr>
              <a:t>３．構成</a:t>
            </a:r>
            <a:endParaRPr lang="en-US" altLang="ja-JP" sz="1600" b="1" u="sng">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内閣総理大臣を議長とし、議員は、①内閣官房長官、②科学技術政策担当大臣、③総理が指定する関係閣僚（総務大臣、 財務大臣、文部科学大臣、経済産業大臣）、④総理が指定する関係行政機関の長（日本学術会議会長）、⑤有識者（７名）（任期３年、再任可）の</a:t>
            </a:r>
            <a:r>
              <a:rPr lang="en-US" altLang="ja-JP" sz="1600">
                <a:solidFill>
                  <a:schemeClr val="tx1"/>
                </a:solidFill>
                <a:latin typeface="Meiryo UI" panose="020B0604030504040204" pitchFamily="50" charset="-128"/>
                <a:ea typeface="Meiryo UI" panose="020B0604030504040204" pitchFamily="50" charset="-128"/>
              </a:rPr>
              <a:t>14</a:t>
            </a:r>
            <a:r>
              <a:rPr lang="ja-JP" altLang="en-US" sz="1600">
                <a:solidFill>
                  <a:schemeClr val="tx1"/>
                </a:solidFill>
                <a:latin typeface="Meiryo UI" panose="020B0604030504040204" pitchFamily="50" charset="-128"/>
                <a:ea typeface="Meiryo UI" panose="020B0604030504040204" pitchFamily="50" charset="-128"/>
              </a:rPr>
              <a:t>名で構成</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27EA9D2A-A75F-4119-8D42-BE2C6E5B00BB}"/>
              </a:ext>
            </a:extLst>
          </p:cNvPr>
          <p:cNvSpPr txBox="1"/>
          <p:nvPr/>
        </p:nvSpPr>
        <p:spPr>
          <a:xfrm>
            <a:off x="685800" y="6316643"/>
            <a:ext cx="3360463"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zh-TW" altLang="en-US"/>
              <a:t>内閣府</a:t>
            </a:r>
            <a:r>
              <a:rPr lang="ja-JP" altLang="en-US"/>
              <a:t>「総合科学技術・イノベーション会議の構成員」</a:t>
            </a:r>
            <a:endParaRPr lang="en-US" altLang="ja-JP"/>
          </a:p>
          <a:p>
            <a:r>
              <a:rPr lang="en-US" altLang="ja-JP"/>
              <a:t>https://www8.cao.go.jp/cstp/yushikisyahoka.html</a:t>
            </a:r>
            <a:endParaRPr lang="ja-JP" altLang="en-US"/>
          </a:p>
        </p:txBody>
      </p:sp>
      <p:sp>
        <p:nvSpPr>
          <p:cNvPr id="7" name="正方形/長方形 6">
            <a:extLst>
              <a:ext uri="{FF2B5EF4-FFF2-40B4-BE49-F238E27FC236}">
                <a16:creationId xmlns:a16="http://schemas.microsoft.com/office/drawing/2014/main" id="{79C0B95D-AD9E-45C6-A069-DCFCA184930D}"/>
              </a:ext>
            </a:extLst>
          </p:cNvPr>
          <p:cNvSpPr/>
          <p:nvPr/>
        </p:nvSpPr>
        <p:spPr bwMode="auto">
          <a:xfrm>
            <a:off x="227012" y="858027"/>
            <a:ext cx="4456499" cy="384027"/>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rtlCol="0" anchor="ctr" anchorCtr="0">
            <a:noAutofit/>
          </a:bodyPr>
          <a:lstStyle/>
          <a:p>
            <a:pPr algn="ctr"/>
            <a:r>
              <a:rPr lang="ja-JP" altLang="en-US" sz="2000" b="1">
                <a:solidFill>
                  <a:schemeClr val="tx1"/>
                </a:solidFill>
                <a:latin typeface="Meiryo UI" panose="020B0604030504040204" pitchFamily="50" charset="-128"/>
                <a:ea typeface="Meiryo UI" panose="020B0604030504040204" pitchFamily="50" charset="-128"/>
              </a:rPr>
              <a:t>総合科学技術・イノベーション会議</a:t>
            </a:r>
          </a:p>
        </p:txBody>
      </p:sp>
    </p:spTree>
    <p:extLst>
      <p:ext uri="{BB962C8B-B14F-4D97-AF65-F5344CB8AC3E}">
        <p14:creationId xmlns:p14="http://schemas.microsoft.com/office/powerpoint/2010/main" val="385623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7295DCB-2E7C-426A-8FAC-31ACAD80C1DD}"/>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a:t>
            </a:r>
            <a:r>
              <a:rPr lang="ja-JP" altLang="en-US">
                <a:cs typeface="Meiryo UI" panose="020B0604030504040204" pitchFamily="50" charset="-128"/>
              </a:rPr>
              <a:t>参考</a:t>
            </a:r>
            <a:r>
              <a:rPr lang="en-US" altLang="ja-JP">
                <a:cs typeface="Meiryo UI" panose="020B0604030504040204" pitchFamily="50" charset="-128"/>
              </a:rPr>
              <a:t>》</a:t>
            </a:r>
            <a:r>
              <a:rPr lang="ja-JP" altLang="en-US">
                <a:cs typeface="Meiryo UI" panose="020B0604030504040204" pitchFamily="50" charset="-128"/>
              </a:rPr>
              <a:t>戦略的イノベーション創造プログラムとは　（</a:t>
            </a:r>
            <a:r>
              <a:rPr lang="en-US" altLang="ja-JP">
                <a:cs typeface="Meiryo UI" panose="020B0604030504040204" pitchFamily="50" charset="-128"/>
              </a:rPr>
              <a:t>2/3</a:t>
            </a:r>
            <a:r>
              <a:rPr lang="ja-JP" altLang="en-US">
                <a:cs typeface="Meiryo UI" panose="020B0604030504040204" pitchFamily="50" charset="-128"/>
              </a:rPr>
              <a:t>）</a:t>
            </a:r>
            <a:endParaRPr lang="ja-JP" altLang="en-US"/>
          </a:p>
        </p:txBody>
      </p:sp>
      <p:pic>
        <p:nvPicPr>
          <p:cNvPr id="4" name="図 3">
            <a:extLst>
              <a:ext uri="{FF2B5EF4-FFF2-40B4-BE49-F238E27FC236}">
                <a16:creationId xmlns:a16="http://schemas.microsoft.com/office/drawing/2014/main" id="{51ECBC22-0771-48FB-B32A-997F08F779BB}"/>
              </a:ext>
            </a:extLst>
          </p:cNvPr>
          <p:cNvPicPr>
            <a:picLocks noChangeAspect="1"/>
          </p:cNvPicPr>
          <p:nvPr/>
        </p:nvPicPr>
        <p:blipFill>
          <a:blip r:embed="rId2"/>
          <a:stretch>
            <a:fillRect/>
          </a:stretch>
        </p:blipFill>
        <p:spPr>
          <a:xfrm>
            <a:off x="1524000" y="1116772"/>
            <a:ext cx="9144000" cy="5030542"/>
          </a:xfrm>
          <a:prstGeom prst="rect">
            <a:avLst/>
          </a:prstGeom>
        </p:spPr>
      </p:pic>
      <p:sp>
        <p:nvSpPr>
          <p:cNvPr id="5" name="正方形/長方形 4">
            <a:extLst>
              <a:ext uri="{FF2B5EF4-FFF2-40B4-BE49-F238E27FC236}">
                <a16:creationId xmlns:a16="http://schemas.microsoft.com/office/drawing/2014/main" id="{63D3028C-2A1E-428A-BD1D-52ADDC7A39EE}"/>
              </a:ext>
            </a:extLst>
          </p:cNvPr>
          <p:cNvSpPr/>
          <p:nvPr/>
        </p:nvSpPr>
        <p:spPr>
          <a:xfrm>
            <a:off x="227013" y="675928"/>
            <a:ext cx="11724494" cy="36933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zh-TW" altLang="en-US" sz="1800">
                <a:solidFill>
                  <a:schemeClr val="bg1"/>
                </a:solidFill>
                <a:latin typeface="Meiryo UI" panose="020B0604030504040204" pitchFamily="50" charset="-128"/>
                <a:ea typeface="Meiryo UI" panose="020B0604030504040204" pitchFamily="50" charset="-128"/>
              </a:rPr>
              <a:t>日本再興戦略</a:t>
            </a:r>
            <a:r>
              <a:rPr lang="zh-TW" altLang="en-US" sz="1000">
                <a:solidFill>
                  <a:schemeClr val="bg1"/>
                </a:solidFill>
                <a:latin typeface="Meiryo UI" panose="020B0604030504040204" pitchFamily="50" charset="-128"/>
                <a:ea typeface="Meiryo UI" panose="020B0604030504040204" pitchFamily="50" charset="-128"/>
              </a:rPr>
              <a:t>（</a:t>
            </a:r>
            <a:r>
              <a:rPr lang="en-US" altLang="ja-JP" sz="1000">
                <a:solidFill>
                  <a:schemeClr val="bg1"/>
                </a:solidFill>
                <a:latin typeface="Meiryo UI" panose="020B0604030504040204" pitchFamily="50" charset="-128"/>
                <a:ea typeface="Meiryo UI" panose="020B0604030504040204" pitchFamily="50" charset="-128"/>
              </a:rPr>
              <a:t>2013</a:t>
            </a:r>
            <a:r>
              <a:rPr lang="ja-JP" altLang="en-US" sz="1000">
                <a:solidFill>
                  <a:schemeClr val="bg1"/>
                </a:solidFill>
                <a:latin typeface="Meiryo UI" panose="020B0604030504040204" pitchFamily="50" charset="-128"/>
                <a:ea typeface="Meiryo UI" panose="020B0604030504040204" pitchFamily="50" charset="-128"/>
              </a:rPr>
              <a:t>年</a:t>
            </a:r>
            <a:r>
              <a:rPr lang="zh-TW" altLang="en-US" sz="1000">
                <a:solidFill>
                  <a:schemeClr val="bg1"/>
                </a:solidFill>
                <a:latin typeface="Meiryo UI" panose="020B0604030504040204" pitchFamily="50" charset="-128"/>
                <a:ea typeface="Meiryo UI" panose="020B0604030504040204" pitchFamily="50" charset="-128"/>
              </a:rPr>
              <a:t>６月</a:t>
            </a:r>
            <a:r>
              <a:rPr lang="en-US" altLang="zh-TW" sz="1000">
                <a:solidFill>
                  <a:schemeClr val="bg1"/>
                </a:solidFill>
                <a:latin typeface="Meiryo UI" panose="020B0604030504040204" pitchFamily="50" charset="-128"/>
                <a:ea typeface="Meiryo UI" panose="020B0604030504040204" pitchFamily="50" charset="-128"/>
              </a:rPr>
              <a:t>14</a:t>
            </a:r>
            <a:r>
              <a:rPr lang="zh-TW" altLang="en-US" sz="1000">
                <a:solidFill>
                  <a:schemeClr val="bg1"/>
                </a:solidFill>
                <a:latin typeface="Meiryo UI" panose="020B0604030504040204" pitchFamily="50" charset="-128"/>
                <a:ea typeface="Meiryo UI" panose="020B0604030504040204" pitchFamily="50" charset="-128"/>
              </a:rPr>
              <a:t>日閣議決定）</a:t>
            </a:r>
            <a:r>
              <a:rPr lang="ja-JP" altLang="en-US" sz="1800">
                <a:solidFill>
                  <a:schemeClr val="bg1"/>
                </a:solidFill>
                <a:latin typeface="Meiryo UI" panose="020B0604030504040204" pitchFamily="50" charset="-128"/>
                <a:ea typeface="Meiryo UI" panose="020B0604030504040204" pitchFamily="50" charset="-128"/>
              </a:rPr>
              <a:t>により、総合科学技術・イノベーション会議の司令塔機能強化が決定。</a:t>
            </a:r>
          </a:p>
        </p:txBody>
      </p:sp>
      <p:sp>
        <p:nvSpPr>
          <p:cNvPr id="6" name="テキスト ボックス 5">
            <a:extLst>
              <a:ext uri="{FF2B5EF4-FFF2-40B4-BE49-F238E27FC236}">
                <a16:creationId xmlns:a16="http://schemas.microsoft.com/office/drawing/2014/main" id="{27F5A21E-6B36-429C-A4C3-0329FEF4964A}"/>
              </a:ext>
            </a:extLst>
          </p:cNvPr>
          <p:cNvSpPr txBox="1"/>
          <p:nvPr/>
        </p:nvSpPr>
        <p:spPr>
          <a:xfrm>
            <a:off x="618066" y="6282787"/>
            <a:ext cx="3639385"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zh-TW" altLang="en-US"/>
              <a:t>内閣府</a:t>
            </a:r>
            <a:r>
              <a:rPr lang="ja-JP" altLang="en-US"/>
              <a:t>「</a:t>
            </a:r>
            <a:r>
              <a:rPr lang="en-US" altLang="ja-JP"/>
              <a:t>SIP</a:t>
            </a:r>
            <a:r>
              <a:rPr lang="ja-JP" altLang="en-US"/>
              <a:t>（戦略的イノベーション創造プログラム）概要」</a:t>
            </a:r>
            <a:endParaRPr lang="en-US" altLang="ja-JP"/>
          </a:p>
          <a:p>
            <a:r>
              <a:rPr lang="en-US" altLang="ja-JP"/>
              <a:t>https://www.jst.go.jp/sip/pdf/setsumeikai_08.pdf</a:t>
            </a:r>
            <a:endParaRPr lang="ja-JP" altLang="en-US"/>
          </a:p>
        </p:txBody>
      </p:sp>
    </p:spTree>
    <p:extLst>
      <p:ext uri="{BB962C8B-B14F-4D97-AF65-F5344CB8AC3E}">
        <p14:creationId xmlns:p14="http://schemas.microsoft.com/office/powerpoint/2010/main" val="281408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0E737BA-8B6C-41D7-9EDE-AC3F210256DC}"/>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a:t>
            </a:r>
            <a:r>
              <a:rPr lang="ja-JP" altLang="en-US">
                <a:cs typeface="Meiryo UI" panose="020B0604030504040204" pitchFamily="50" charset="-128"/>
              </a:rPr>
              <a:t>参考</a:t>
            </a:r>
            <a:r>
              <a:rPr lang="en-US" altLang="ja-JP">
                <a:cs typeface="Meiryo UI" panose="020B0604030504040204" pitchFamily="50" charset="-128"/>
              </a:rPr>
              <a:t>》</a:t>
            </a:r>
            <a:r>
              <a:rPr lang="ja-JP" altLang="en-US">
                <a:cs typeface="Meiryo UI" panose="020B0604030504040204" pitchFamily="50" charset="-128"/>
              </a:rPr>
              <a:t>戦略的イノベーション創造プログラムとは　（</a:t>
            </a:r>
            <a:r>
              <a:rPr lang="en-US" altLang="ja-JP">
                <a:cs typeface="Meiryo UI" panose="020B0604030504040204" pitchFamily="50" charset="-128"/>
              </a:rPr>
              <a:t>3/3</a:t>
            </a:r>
            <a:r>
              <a:rPr lang="ja-JP" altLang="en-US">
                <a:cs typeface="Meiryo UI" panose="020B0604030504040204" pitchFamily="50" charset="-128"/>
              </a:rPr>
              <a:t>）</a:t>
            </a:r>
            <a:endParaRPr lang="ja-JP" altLang="en-US"/>
          </a:p>
        </p:txBody>
      </p:sp>
      <p:sp>
        <p:nvSpPr>
          <p:cNvPr id="4" name="正方形/長方形 3">
            <a:extLst>
              <a:ext uri="{FF2B5EF4-FFF2-40B4-BE49-F238E27FC236}">
                <a16:creationId xmlns:a16="http://schemas.microsoft.com/office/drawing/2014/main" id="{2B4926FA-B224-42FF-A198-012CFCFC77A0}"/>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2018</a:t>
            </a:r>
            <a:r>
              <a:rPr lang="ja-JP" altLang="en-US" sz="1800">
                <a:solidFill>
                  <a:schemeClr val="bg1"/>
                </a:solidFill>
                <a:latin typeface="Meiryo UI" panose="020B0604030504040204" pitchFamily="50" charset="-128"/>
                <a:ea typeface="Meiryo UI" panose="020B0604030504040204" pitchFamily="50" charset="-128"/>
              </a:rPr>
              <a:t>年度からスタートした第２期</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では、</a:t>
            </a:r>
            <a:r>
              <a:rPr lang="en-US" altLang="ja-JP" sz="1800">
                <a:solidFill>
                  <a:schemeClr val="bg1"/>
                </a:solidFill>
                <a:latin typeface="Meiryo UI" panose="020B0604030504040204" pitchFamily="50" charset="-128"/>
                <a:ea typeface="Meiryo UI" panose="020B0604030504040204" pitchFamily="50" charset="-128"/>
              </a:rPr>
              <a:t>12</a:t>
            </a:r>
            <a:r>
              <a:rPr lang="ja-JP" altLang="en-US" sz="1800">
                <a:solidFill>
                  <a:schemeClr val="bg1"/>
                </a:solidFill>
                <a:latin typeface="Meiryo UI" panose="020B0604030504040204" pitchFamily="50" charset="-128"/>
                <a:ea typeface="Meiryo UI" panose="020B0604030504040204" pitchFamily="50" charset="-128"/>
              </a:rPr>
              <a:t>課題を推進している。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分野間データ連携基盤事業は、「サイバー空間基盤技術」の中の</a:t>
            </a:r>
            <a:r>
              <a:rPr lang="en-US" altLang="ja-JP" sz="1800">
                <a:solidFill>
                  <a:schemeClr val="bg1"/>
                </a:solidFill>
                <a:latin typeface="Meiryo UI" panose="020B0604030504040204" pitchFamily="50" charset="-128"/>
                <a:ea typeface="Meiryo UI" panose="020B0604030504040204" pitchFamily="50" charset="-128"/>
              </a:rPr>
              <a:t>1</a:t>
            </a:r>
            <a:r>
              <a:rPr lang="ja-JP" altLang="en-US" sz="1800">
                <a:solidFill>
                  <a:schemeClr val="bg1"/>
                </a:solidFill>
                <a:latin typeface="Meiryo UI" panose="020B0604030504040204" pitchFamily="50" charset="-128"/>
                <a:ea typeface="Meiryo UI" panose="020B0604030504040204" pitchFamily="50" charset="-128"/>
              </a:rPr>
              <a:t>つのテーマ。</a:t>
            </a:r>
          </a:p>
        </p:txBody>
      </p:sp>
      <p:pic>
        <p:nvPicPr>
          <p:cNvPr id="5" name="図 4">
            <a:extLst>
              <a:ext uri="{FF2B5EF4-FFF2-40B4-BE49-F238E27FC236}">
                <a16:creationId xmlns:a16="http://schemas.microsoft.com/office/drawing/2014/main" id="{192BEFD0-CE35-4B57-BDC3-147D10BC8BA7}"/>
              </a:ext>
            </a:extLst>
          </p:cNvPr>
          <p:cNvPicPr>
            <a:picLocks noChangeAspect="1"/>
          </p:cNvPicPr>
          <p:nvPr/>
        </p:nvPicPr>
        <p:blipFill rotWithShape="1">
          <a:blip r:embed="rId2"/>
          <a:srcRect l="10801" t="29509" r="32179" b="24127"/>
          <a:stretch/>
        </p:blipFill>
        <p:spPr>
          <a:xfrm>
            <a:off x="1659132" y="1449848"/>
            <a:ext cx="8944950" cy="4745139"/>
          </a:xfrm>
          <a:prstGeom prst="rect">
            <a:avLst/>
          </a:prstGeom>
        </p:spPr>
      </p:pic>
      <p:sp>
        <p:nvSpPr>
          <p:cNvPr id="6" name="正方形/長方形 5">
            <a:extLst>
              <a:ext uri="{FF2B5EF4-FFF2-40B4-BE49-F238E27FC236}">
                <a16:creationId xmlns:a16="http://schemas.microsoft.com/office/drawing/2014/main" id="{785D202E-19FA-4EFB-8A58-E97B821F4B69}"/>
              </a:ext>
            </a:extLst>
          </p:cNvPr>
          <p:cNvSpPr/>
          <p:nvPr/>
        </p:nvSpPr>
        <p:spPr bwMode="auto">
          <a:xfrm>
            <a:off x="1648704" y="1783305"/>
            <a:ext cx="8968496" cy="363553"/>
          </a:xfrm>
          <a:prstGeom prst="rect">
            <a:avLst/>
          </a:prstGeom>
          <a:noFill/>
          <a:ln w="5715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endParaRPr lang="ja-JP" altLang="en-US" sz="1800">
              <a:solidFill>
                <a:schemeClr val="tx1"/>
              </a:solidFill>
            </a:endParaRPr>
          </a:p>
        </p:txBody>
      </p:sp>
      <p:sp>
        <p:nvSpPr>
          <p:cNvPr id="7" name="テキスト ボックス 6">
            <a:extLst>
              <a:ext uri="{FF2B5EF4-FFF2-40B4-BE49-F238E27FC236}">
                <a16:creationId xmlns:a16="http://schemas.microsoft.com/office/drawing/2014/main" id="{BF365078-0FA8-4EC5-8BEA-0BFAA76C8A88}"/>
              </a:ext>
            </a:extLst>
          </p:cNvPr>
          <p:cNvSpPr txBox="1"/>
          <p:nvPr/>
        </p:nvSpPr>
        <p:spPr>
          <a:xfrm>
            <a:off x="609599" y="6292481"/>
            <a:ext cx="3867012"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zh-TW" altLang="en-US"/>
              <a:t>内閣府政策統括官 </a:t>
            </a:r>
            <a:r>
              <a:rPr lang="ja-JP" altLang="en-US"/>
              <a:t>「</a:t>
            </a:r>
            <a:r>
              <a:rPr lang="en-US" altLang="ja-JP"/>
              <a:t>SIP</a:t>
            </a:r>
            <a:r>
              <a:rPr lang="ja-JP" altLang="en-US"/>
              <a:t>（第</a:t>
            </a:r>
            <a:r>
              <a:rPr lang="en-US" altLang="ja-JP"/>
              <a:t>2</a:t>
            </a:r>
            <a:r>
              <a:rPr lang="ja-JP" altLang="en-US"/>
              <a:t>期）研究開発計画の概要」</a:t>
            </a:r>
            <a:endParaRPr lang="en-US" altLang="ja-JP"/>
          </a:p>
          <a:p>
            <a:r>
              <a:rPr lang="en-US" altLang="ja-JP"/>
              <a:t>https://www8.cao.go.jp/cstp/gaiyo/sip/kenkyugaiyo2.pdf</a:t>
            </a:r>
            <a:endParaRPr lang="ja-JP" altLang="en-US"/>
          </a:p>
        </p:txBody>
      </p:sp>
    </p:spTree>
    <p:extLst>
      <p:ext uri="{BB962C8B-B14F-4D97-AF65-F5344CB8AC3E}">
        <p14:creationId xmlns:p14="http://schemas.microsoft.com/office/powerpoint/2010/main" val="3183709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F42D63E-71C4-4D0B-BE1B-2B4CD6C4C5FA}"/>
              </a:ext>
            </a:extLst>
          </p:cNvPr>
          <p:cNvSpPr>
            <a:spLocks noGrp="1"/>
          </p:cNvSpPr>
          <p:nvPr>
            <p:ph type="body" sz="quarter" idx="13"/>
          </p:nvPr>
        </p:nvSpPr>
        <p:spPr/>
        <p:txBody>
          <a:bodyPr>
            <a:normAutofit lnSpcReduction="10000"/>
          </a:bodyPr>
          <a:lstStyle/>
          <a:p>
            <a:r>
              <a:rPr lang="en-US" altLang="ja-JP"/>
              <a:t>2.1</a:t>
            </a:r>
            <a:r>
              <a:rPr lang="ja-JP" altLang="en-US"/>
              <a:t>．ビジョン</a:t>
            </a:r>
          </a:p>
        </p:txBody>
      </p:sp>
      <p:sp>
        <p:nvSpPr>
          <p:cNvPr id="4" name="正方形/長方形 3">
            <a:extLst>
              <a:ext uri="{FF2B5EF4-FFF2-40B4-BE49-F238E27FC236}">
                <a16:creationId xmlns:a16="http://schemas.microsoft.com/office/drawing/2014/main" id="{25128074-1181-4BD0-9624-685F8A1D6CBE}"/>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間データ連携基盤技術が社会実装されることで、①容易にデータを見つけることができ、②納得できるデータの提供契約を結び、③安全にデータを活用することができることで、④サービスやアプリケーションの開発が活性化されることが期待され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これらの活動を通じて、</a:t>
            </a:r>
            <a:r>
              <a:rPr lang="en-US" altLang="ja-JP" sz="1800">
                <a:solidFill>
                  <a:schemeClr val="bg1"/>
                </a:solidFill>
                <a:latin typeface="Meiryo UI" panose="020B0604030504040204" pitchFamily="50" charset="-128"/>
                <a:ea typeface="Meiryo UI" panose="020B0604030504040204" pitchFamily="50" charset="-128"/>
              </a:rPr>
              <a:t>DX</a:t>
            </a:r>
            <a:r>
              <a:rPr lang="ja-JP" altLang="en-US" sz="1800">
                <a:solidFill>
                  <a:schemeClr val="bg1"/>
                </a:solidFill>
                <a:latin typeface="Meiryo UI" panose="020B0604030504040204" pitchFamily="50" charset="-128"/>
                <a:ea typeface="Meiryo UI" panose="020B0604030504040204" pitchFamily="50" charset="-128"/>
              </a:rPr>
              <a:t>推進やスマートシティ、</a:t>
            </a:r>
            <a:r>
              <a:rPr lang="en-US" altLang="ja-JP" sz="1800">
                <a:solidFill>
                  <a:schemeClr val="bg1"/>
                </a:solidFill>
                <a:latin typeface="Meiryo UI" panose="020B0604030504040204" pitchFamily="50" charset="-128"/>
                <a:ea typeface="Meiryo UI" panose="020B0604030504040204" pitchFamily="50" charset="-128"/>
              </a:rPr>
              <a:t>SDGs</a:t>
            </a:r>
            <a:r>
              <a:rPr lang="ja-JP" altLang="en-US" sz="1800">
                <a:solidFill>
                  <a:schemeClr val="bg1"/>
                </a:solidFill>
                <a:latin typeface="Meiryo UI" panose="020B0604030504040204" pitchFamily="50" charset="-128"/>
                <a:ea typeface="Meiryo UI" panose="020B0604030504040204" pitchFamily="50" charset="-128"/>
              </a:rPr>
              <a:t>等の社会課題解決に貢献。</a:t>
            </a:r>
          </a:p>
        </p:txBody>
      </p:sp>
      <p:sp>
        <p:nvSpPr>
          <p:cNvPr id="6" name="四角形: 角を丸くする 5">
            <a:extLst>
              <a:ext uri="{FF2B5EF4-FFF2-40B4-BE49-F238E27FC236}">
                <a16:creationId xmlns:a16="http://schemas.microsoft.com/office/drawing/2014/main" id="{63656976-8178-4C9F-AAD4-D09D4EC39C4F}"/>
              </a:ext>
            </a:extLst>
          </p:cNvPr>
          <p:cNvSpPr/>
          <p:nvPr/>
        </p:nvSpPr>
        <p:spPr>
          <a:xfrm>
            <a:off x="1468861" y="1784851"/>
            <a:ext cx="9808771" cy="575432"/>
          </a:xfrm>
          <a:prstGeom prst="roundRect">
            <a:avLst/>
          </a:prstGeom>
          <a:ln>
            <a:noFill/>
          </a:ln>
          <a:effectLst/>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a:endParaRPr lang="ja-JP" altLang="en-US">
              <a:solidFill>
                <a:schemeClr val="tx1"/>
              </a:solidFill>
              <a:latin typeface="+mn-ea"/>
            </a:endParaRPr>
          </a:p>
        </p:txBody>
      </p:sp>
      <p:sp>
        <p:nvSpPr>
          <p:cNvPr id="7" name="上矢印 63">
            <a:extLst>
              <a:ext uri="{FF2B5EF4-FFF2-40B4-BE49-F238E27FC236}">
                <a16:creationId xmlns:a16="http://schemas.microsoft.com/office/drawing/2014/main" id="{8A797999-A718-4972-A462-8464A109E247}"/>
              </a:ext>
            </a:extLst>
          </p:cNvPr>
          <p:cNvSpPr/>
          <p:nvPr/>
        </p:nvSpPr>
        <p:spPr bwMode="auto">
          <a:xfrm>
            <a:off x="9461079" y="2336879"/>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8" name="上矢印 63">
            <a:extLst>
              <a:ext uri="{FF2B5EF4-FFF2-40B4-BE49-F238E27FC236}">
                <a16:creationId xmlns:a16="http://schemas.microsoft.com/office/drawing/2014/main" id="{91FD684F-C137-4192-9D73-1CBC9F945CB4}"/>
              </a:ext>
            </a:extLst>
          </p:cNvPr>
          <p:cNvSpPr/>
          <p:nvPr/>
        </p:nvSpPr>
        <p:spPr bwMode="auto">
          <a:xfrm>
            <a:off x="7324436" y="2309945"/>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9" name="上矢印 63">
            <a:extLst>
              <a:ext uri="{FF2B5EF4-FFF2-40B4-BE49-F238E27FC236}">
                <a16:creationId xmlns:a16="http://schemas.microsoft.com/office/drawing/2014/main" id="{A4ACF82C-B2BC-4964-B23C-7F7D9B14D98C}"/>
              </a:ext>
            </a:extLst>
          </p:cNvPr>
          <p:cNvSpPr/>
          <p:nvPr/>
        </p:nvSpPr>
        <p:spPr bwMode="auto">
          <a:xfrm>
            <a:off x="5035454" y="2296223"/>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10" name="上矢印 63">
            <a:extLst>
              <a:ext uri="{FF2B5EF4-FFF2-40B4-BE49-F238E27FC236}">
                <a16:creationId xmlns:a16="http://schemas.microsoft.com/office/drawing/2014/main" id="{1437AAA9-E7C2-43BD-B468-B69BC2D07B4E}"/>
              </a:ext>
            </a:extLst>
          </p:cNvPr>
          <p:cNvSpPr/>
          <p:nvPr/>
        </p:nvSpPr>
        <p:spPr bwMode="auto">
          <a:xfrm>
            <a:off x="2972519" y="2309945"/>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11" name="上矢印 63">
            <a:extLst>
              <a:ext uri="{FF2B5EF4-FFF2-40B4-BE49-F238E27FC236}">
                <a16:creationId xmlns:a16="http://schemas.microsoft.com/office/drawing/2014/main" id="{466623DE-CEB1-4E36-B219-AB11C9FA4C33}"/>
              </a:ext>
            </a:extLst>
          </p:cNvPr>
          <p:cNvSpPr/>
          <p:nvPr/>
        </p:nvSpPr>
        <p:spPr bwMode="auto">
          <a:xfrm>
            <a:off x="698500" y="2253497"/>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12" name="角丸四角形 22">
            <a:extLst>
              <a:ext uri="{FF2B5EF4-FFF2-40B4-BE49-F238E27FC236}">
                <a16:creationId xmlns:a16="http://schemas.microsoft.com/office/drawing/2014/main" id="{C8895033-9073-445C-AEEA-D44C1077EB7A}"/>
              </a:ext>
            </a:extLst>
          </p:cNvPr>
          <p:cNvSpPr/>
          <p:nvPr/>
        </p:nvSpPr>
        <p:spPr>
          <a:xfrm>
            <a:off x="4958821" y="5603213"/>
            <a:ext cx="2068356"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3" name="AutoShape 16">
            <a:extLst>
              <a:ext uri="{FF2B5EF4-FFF2-40B4-BE49-F238E27FC236}">
                <a16:creationId xmlns:a16="http://schemas.microsoft.com/office/drawing/2014/main" id="{0DB2211E-BF5F-4746-82D6-D5722382D78A}"/>
              </a:ext>
            </a:extLst>
          </p:cNvPr>
          <p:cNvSpPr>
            <a:spLocks noChangeArrowheads="1"/>
          </p:cNvSpPr>
          <p:nvPr/>
        </p:nvSpPr>
        <p:spPr bwMode="auto">
          <a:xfrm>
            <a:off x="5088007" y="6264712"/>
            <a:ext cx="1798558" cy="247364"/>
          </a:xfrm>
          <a:prstGeom prst="parallelogram">
            <a:avLst>
              <a:gd name="adj" fmla="val 134375"/>
            </a:avLst>
          </a:prstGeom>
          <a:solidFill>
            <a:srgbClr val="5B9BD5">
              <a:lumMod val="40000"/>
              <a:lumOff val="6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14" name="角丸四角形 27">
            <a:extLst>
              <a:ext uri="{FF2B5EF4-FFF2-40B4-BE49-F238E27FC236}">
                <a16:creationId xmlns:a16="http://schemas.microsoft.com/office/drawing/2014/main" id="{33ACC878-638A-48A0-8AF1-E2751FE2FF40}"/>
              </a:ext>
            </a:extLst>
          </p:cNvPr>
          <p:cNvSpPr/>
          <p:nvPr/>
        </p:nvSpPr>
        <p:spPr>
          <a:xfrm>
            <a:off x="7095183" y="5603210"/>
            <a:ext cx="2068357"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5" name="AutoShape 16">
            <a:extLst>
              <a:ext uri="{FF2B5EF4-FFF2-40B4-BE49-F238E27FC236}">
                <a16:creationId xmlns:a16="http://schemas.microsoft.com/office/drawing/2014/main" id="{766EB11A-8307-431D-BA34-9BC11B5507B7}"/>
              </a:ext>
            </a:extLst>
          </p:cNvPr>
          <p:cNvSpPr>
            <a:spLocks noChangeArrowheads="1"/>
          </p:cNvSpPr>
          <p:nvPr/>
        </p:nvSpPr>
        <p:spPr bwMode="auto">
          <a:xfrm>
            <a:off x="7220176" y="6264712"/>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16" name="角丸四角形 17">
            <a:extLst>
              <a:ext uri="{FF2B5EF4-FFF2-40B4-BE49-F238E27FC236}">
                <a16:creationId xmlns:a16="http://schemas.microsoft.com/office/drawing/2014/main" id="{84F5F851-AAAB-47A3-919E-5C635F9BB0DC}"/>
              </a:ext>
            </a:extLst>
          </p:cNvPr>
          <p:cNvSpPr/>
          <p:nvPr/>
        </p:nvSpPr>
        <p:spPr>
          <a:xfrm>
            <a:off x="2786191" y="5603213"/>
            <a:ext cx="2068356"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7" name="AutoShape 16">
            <a:extLst>
              <a:ext uri="{FF2B5EF4-FFF2-40B4-BE49-F238E27FC236}">
                <a16:creationId xmlns:a16="http://schemas.microsoft.com/office/drawing/2014/main" id="{16C67B4D-D6ED-4B80-BB6B-F3F5794D9139}"/>
              </a:ext>
            </a:extLst>
          </p:cNvPr>
          <p:cNvSpPr>
            <a:spLocks noChangeArrowheads="1"/>
          </p:cNvSpPr>
          <p:nvPr/>
        </p:nvSpPr>
        <p:spPr bwMode="auto">
          <a:xfrm>
            <a:off x="2928478" y="6264712"/>
            <a:ext cx="1798558" cy="247364"/>
          </a:xfrm>
          <a:prstGeom prst="parallelogram">
            <a:avLst>
              <a:gd name="adj" fmla="val 134375"/>
            </a:avLst>
          </a:prstGeom>
          <a:solidFill>
            <a:srgbClr val="A5A5A5">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18" name="AutoShape 16">
            <a:extLst>
              <a:ext uri="{FF2B5EF4-FFF2-40B4-BE49-F238E27FC236}">
                <a16:creationId xmlns:a16="http://schemas.microsoft.com/office/drawing/2014/main" id="{6D700F5A-8895-4AA7-99DB-314924C0D761}"/>
              </a:ext>
            </a:extLst>
          </p:cNvPr>
          <p:cNvSpPr>
            <a:spLocks noChangeArrowheads="1"/>
          </p:cNvSpPr>
          <p:nvPr/>
        </p:nvSpPr>
        <p:spPr bwMode="auto">
          <a:xfrm>
            <a:off x="2928478" y="6087640"/>
            <a:ext cx="1798558" cy="247364"/>
          </a:xfrm>
          <a:prstGeom prst="parallelogram">
            <a:avLst>
              <a:gd name="adj" fmla="val 134375"/>
            </a:avLst>
          </a:prstGeom>
          <a:solidFill>
            <a:srgbClr val="A5A5A5">
              <a:lumMod val="40000"/>
              <a:lumOff val="6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19" name="AutoShape 16">
            <a:extLst>
              <a:ext uri="{FF2B5EF4-FFF2-40B4-BE49-F238E27FC236}">
                <a16:creationId xmlns:a16="http://schemas.microsoft.com/office/drawing/2014/main" id="{4F3C1C14-BB90-423C-B589-14DE255A34C3}"/>
              </a:ext>
            </a:extLst>
          </p:cNvPr>
          <p:cNvSpPr>
            <a:spLocks noChangeArrowheads="1"/>
          </p:cNvSpPr>
          <p:nvPr/>
        </p:nvSpPr>
        <p:spPr bwMode="auto">
          <a:xfrm>
            <a:off x="2928478" y="5910569"/>
            <a:ext cx="1798558" cy="247364"/>
          </a:xfrm>
          <a:prstGeom prst="parallelogram">
            <a:avLst>
              <a:gd name="adj" fmla="val 134375"/>
            </a:avLst>
          </a:prstGeom>
          <a:solidFill>
            <a:srgbClr val="A5A5A5">
              <a:lumMod val="60000"/>
              <a:lumOff val="4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0" name="Text Box 21">
            <a:extLst>
              <a:ext uri="{FF2B5EF4-FFF2-40B4-BE49-F238E27FC236}">
                <a16:creationId xmlns:a16="http://schemas.microsoft.com/office/drawing/2014/main" id="{1A810C5B-ACE1-4CBD-AD8E-760D21309BE5}"/>
              </a:ext>
            </a:extLst>
          </p:cNvPr>
          <p:cNvSpPr txBox="1">
            <a:spLocks noChangeArrowheads="1"/>
          </p:cNvSpPr>
          <p:nvPr/>
        </p:nvSpPr>
        <p:spPr bwMode="auto">
          <a:xfrm>
            <a:off x="3317672"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交通分野</a:t>
            </a:r>
          </a:p>
        </p:txBody>
      </p:sp>
      <p:sp>
        <p:nvSpPr>
          <p:cNvPr id="21" name="AutoShape 16">
            <a:extLst>
              <a:ext uri="{FF2B5EF4-FFF2-40B4-BE49-F238E27FC236}">
                <a16:creationId xmlns:a16="http://schemas.microsoft.com/office/drawing/2014/main" id="{5A154AEB-CA71-4BCB-BA73-96C1E8874619}"/>
              </a:ext>
            </a:extLst>
          </p:cNvPr>
          <p:cNvSpPr>
            <a:spLocks noChangeArrowheads="1"/>
          </p:cNvSpPr>
          <p:nvPr/>
        </p:nvSpPr>
        <p:spPr bwMode="auto">
          <a:xfrm>
            <a:off x="5067630" y="6087640"/>
            <a:ext cx="1798558" cy="247364"/>
          </a:xfrm>
          <a:prstGeom prst="parallelogram">
            <a:avLst>
              <a:gd name="adj" fmla="val 134375"/>
            </a:avLst>
          </a:prstGeom>
          <a:solidFill>
            <a:srgbClr val="5B9BD5">
              <a:lumMod val="40000"/>
              <a:lumOff val="6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2" name="AutoShape 16">
            <a:extLst>
              <a:ext uri="{FF2B5EF4-FFF2-40B4-BE49-F238E27FC236}">
                <a16:creationId xmlns:a16="http://schemas.microsoft.com/office/drawing/2014/main" id="{38E60825-77B4-488D-9C42-D0A3DF6470B6}"/>
              </a:ext>
            </a:extLst>
          </p:cNvPr>
          <p:cNvSpPr>
            <a:spLocks noChangeArrowheads="1"/>
          </p:cNvSpPr>
          <p:nvPr/>
        </p:nvSpPr>
        <p:spPr bwMode="auto">
          <a:xfrm>
            <a:off x="5093720" y="5910569"/>
            <a:ext cx="1798558" cy="247364"/>
          </a:xfrm>
          <a:prstGeom prst="parallelogram">
            <a:avLst>
              <a:gd name="adj" fmla="val 134375"/>
            </a:avLst>
          </a:prstGeom>
          <a:solidFill>
            <a:srgbClr val="FFCCFF"/>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3" name="Text Box 21">
            <a:extLst>
              <a:ext uri="{FF2B5EF4-FFF2-40B4-BE49-F238E27FC236}">
                <a16:creationId xmlns:a16="http://schemas.microsoft.com/office/drawing/2014/main" id="{90302DC5-B51C-475F-A6EC-9194650849DE}"/>
              </a:ext>
            </a:extLst>
          </p:cNvPr>
          <p:cNvSpPr txBox="1">
            <a:spLocks noChangeArrowheads="1"/>
          </p:cNvSpPr>
          <p:nvPr/>
        </p:nvSpPr>
        <p:spPr bwMode="auto">
          <a:xfrm>
            <a:off x="5490299"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防災分野</a:t>
            </a:r>
          </a:p>
        </p:txBody>
      </p:sp>
      <p:sp>
        <p:nvSpPr>
          <p:cNvPr id="24" name="AutoShape 16">
            <a:extLst>
              <a:ext uri="{FF2B5EF4-FFF2-40B4-BE49-F238E27FC236}">
                <a16:creationId xmlns:a16="http://schemas.microsoft.com/office/drawing/2014/main" id="{AD8D6BFF-303A-4CE7-B58E-5A57815B137D}"/>
              </a:ext>
            </a:extLst>
          </p:cNvPr>
          <p:cNvSpPr>
            <a:spLocks noChangeArrowheads="1"/>
          </p:cNvSpPr>
          <p:nvPr/>
        </p:nvSpPr>
        <p:spPr bwMode="auto">
          <a:xfrm>
            <a:off x="7230082" y="6087640"/>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25" name="AutoShape 16">
            <a:extLst>
              <a:ext uri="{FF2B5EF4-FFF2-40B4-BE49-F238E27FC236}">
                <a16:creationId xmlns:a16="http://schemas.microsoft.com/office/drawing/2014/main" id="{DAD4A0C1-8B41-4EA7-858E-6688254BC153}"/>
              </a:ext>
            </a:extLst>
          </p:cNvPr>
          <p:cNvSpPr>
            <a:spLocks noChangeArrowheads="1"/>
          </p:cNvSpPr>
          <p:nvPr/>
        </p:nvSpPr>
        <p:spPr bwMode="auto">
          <a:xfrm>
            <a:off x="7230082" y="5910569"/>
            <a:ext cx="1798558" cy="247364"/>
          </a:xfrm>
          <a:prstGeom prst="parallelogram">
            <a:avLst>
              <a:gd name="adj" fmla="val 134375"/>
            </a:avLst>
          </a:prstGeom>
          <a:solidFill>
            <a:srgbClr val="70AD47">
              <a:lumMod val="60000"/>
              <a:lumOff val="4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6" name="Text Box 21">
            <a:extLst>
              <a:ext uri="{FF2B5EF4-FFF2-40B4-BE49-F238E27FC236}">
                <a16:creationId xmlns:a16="http://schemas.microsoft.com/office/drawing/2014/main" id="{AA42B38E-C323-42AB-B9A0-4632CD66E91C}"/>
              </a:ext>
            </a:extLst>
          </p:cNvPr>
          <p:cNvSpPr txBox="1">
            <a:spLocks noChangeArrowheads="1"/>
          </p:cNvSpPr>
          <p:nvPr/>
        </p:nvSpPr>
        <p:spPr bwMode="auto">
          <a:xfrm>
            <a:off x="7626679"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気象分野</a:t>
            </a:r>
          </a:p>
        </p:txBody>
      </p:sp>
      <p:sp>
        <p:nvSpPr>
          <p:cNvPr id="27" name="角丸四角形 33">
            <a:extLst>
              <a:ext uri="{FF2B5EF4-FFF2-40B4-BE49-F238E27FC236}">
                <a16:creationId xmlns:a16="http://schemas.microsoft.com/office/drawing/2014/main" id="{9FF9CA35-712D-4039-B94B-236CD8D2662C}"/>
              </a:ext>
            </a:extLst>
          </p:cNvPr>
          <p:cNvSpPr/>
          <p:nvPr/>
        </p:nvSpPr>
        <p:spPr>
          <a:xfrm>
            <a:off x="9245982" y="5603213"/>
            <a:ext cx="2068357"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28" name="AutoShape 16">
            <a:extLst>
              <a:ext uri="{FF2B5EF4-FFF2-40B4-BE49-F238E27FC236}">
                <a16:creationId xmlns:a16="http://schemas.microsoft.com/office/drawing/2014/main" id="{DA9AD4AC-E118-4568-A683-C4E7CA1C4161}"/>
              </a:ext>
            </a:extLst>
          </p:cNvPr>
          <p:cNvSpPr>
            <a:spLocks noChangeArrowheads="1"/>
          </p:cNvSpPr>
          <p:nvPr/>
        </p:nvSpPr>
        <p:spPr bwMode="auto">
          <a:xfrm>
            <a:off x="9380881" y="6264712"/>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29" name="AutoShape 16">
            <a:extLst>
              <a:ext uri="{FF2B5EF4-FFF2-40B4-BE49-F238E27FC236}">
                <a16:creationId xmlns:a16="http://schemas.microsoft.com/office/drawing/2014/main" id="{61CFEAC6-D94C-488D-AF2C-07CDA88E79F4}"/>
              </a:ext>
            </a:extLst>
          </p:cNvPr>
          <p:cNvSpPr>
            <a:spLocks noChangeArrowheads="1"/>
          </p:cNvSpPr>
          <p:nvPr/>
        </p:nvSpPr>
        <p:spPr bwMode="auto">
          <a:xfrm>
            <a:off x="9380881" y="6087640"/>
            <a:ext cx="1798558" cy="247364"/>
          </a:xfrm>
          <a:prstGeom prst="parallelogram">
            <a:avLst>
              <a:gd name="adj" fmla="val 134375"/>
            </a:avLst>
          </a:prstGeom>
          <a:solidFill>
            <a:srgbClr val="E7E6E6">
              <a:lumMod val="75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0" name="Text Box 21">
            <a:extLst>
              <a:ext uri="{FF2B5EF4-FFF2-40B4-BE49-F238E27FC236}">
                <a16:creationId xmlns:a16="http://schemas.microsoft.com/office/drawing/2014/main" id="{E246C4CA-E9EB-4082-90DA-C9812563FAB9}"/>
              </a:ext>
            </a:extLst>
          </p:cNvPr>
          <p:cNvSpPr txBox="1">
            <a:spLocks noChangeArrowheads="1"/>
          </p:cNvSpPr>
          <p:nvPr/>
        </p:nvSpPr>
        <p:spPr bwMode="auto">
          <a:xfrm>
            <a:off x="9777455"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観光分野</a:t>
            </a:r>
          </a:p>
        </p:txBody>
      </p:sp>
      <p:sp>
        <p:nvSpPr>
          <p:cNvPr id="31" name="AutoShape 16">
            <a:extLst>
              <a:ext uri="{FF2B5EF4-FFF2-40B4-BE49-F238E27FC236}">
                <a16:creationId xmlns:a16="http://schemas.microsoft.com/office/drawing/2014/main" id="{0F6F1D97-0C62-4BCE-958A-5F3E969C8A80}"/>
              </a:ext>
            </a:extLst>
          </p:cNvPr>
          <p:cNvSpPr>
            <a:spLocks noChangeArrowheads="1"/>
          </p:cNvSpPr>
          <p:nvPr/>
        </p:nvSpPr>
        <p:spPr bwMode="auto">
          <a:xfrm>
            <a:off x="9380881" y="5910569"/>
            <a:ext cx="1798558" cy="247364"/>
          </a:xfrm>
          <a:prstGeom prst="parallelogram">
            <a:avLst>
              <a:gd name="adj" fmla="val 134375"/>
            </a:avLst>
          </a:prstGeom>
          <a:solidFill>
            <a:srgbClr val="E7E6E6">
              <a:lumMod val="5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2" name="角丸四角形 33">
            <a:extLst>
              <a:ext uri="{FF2B5EF4-FFF2-40B4-BE49-F238E27FC236}">
                <a16:creationId xmlns:a16="http://schemas.microsoft.com/office/drawing/2014/main" id="{EFFA6237-FAB5-4BE5-8BC5-AD74F42D5D67}"/>
              </a:ext>
            </a:extLst>
          </p:cNvPr>
          <p:cNvSpPr/>
          <p:nvPr/>
        </p:nvSpPr>
        <p:spPr>
          <a:xfrm>
            <a:off x="707366" y="5583032"/>
            <a:ext cx="1933457" cy="1084468"/>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33" name="AutoShape 16">
            <a:extLst>
              <a:ext uri="{FF2B5EF4-FFF2-40B4-BE49-F238E27FC236}">
                <a16:creationId xmlns:a16="http://schemas.microsoft.com/office/drawing/2014/main" id="{6B491509-39F8-4882-9709-BD559E9117D8}"/>
              </a:ext>
            </a:extLst>
          </p:cNvPr>
          <p:cNvSpPr>
            <a:spLocks noChangeArrowheads="1"/>
          </p:cNvSpPr>
          <p:nvPr/>
        </p:nvSpPr>
        <p:spPr bwMode="auto">
          <a:xfrm>
            <a:off x="773965" y="6264712"/>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34" name="AutoShape 16">
            <a:extLst>
              <a:ext uri="{FF2B5EF4-FFF2-40B4-BE49-F238E27FC236}">
                <a16:creationId xmlns:a16="http://schemas.microsoft.com/office/drawing/2014/main" id="{50696AB0-FCF4-4D7D-B6B3-2F28CAC2C50C}"/>
              </a:ext>
            </a:extLst>
          </p:cNvPr>
          <p:cNvSpPr>
            <a:spLocks noChangeArrowheads="1"/>
          </p:cNvSpPr>
          <p:nvPr/>
        </p:nvSpPr>
        <p:spPr bwMode="auto">
          <a:xfrm>
            <a:off x="773965" y="6102441"/>
            <a:ext cx="1798558" cy="247364"/>
          </a:xfrm>
          <a:prstGeom prst="parallelogram">
            <a:avLst>
              <a:gd name="adj" fmla="val 134375"/>
            </a:avLst>
          </a:prstGeom>
          <a:solidFill>
            <a:srgbClr val="E4E4E4"/>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5" name="Text Box 21">
            <a:extLst>
              <a:ext uri="{FF2B5EF4-FFF2-40B4-BE49-F238E27FC236}">
                <a16:creationId xmlns:a16="http://schemas.microsoft.com/office/drawing/2014/main" id="{6DBF20BC-B15C-4EA6-94C9-1A60DF26E0CA}"/>
              </a:ext>
            </a:extLst>
          </p:cNvPr>
          <p:cNvSpPr txBox="1">
            <a:spLocks noChangeArrowheads="1"/>
          </p:cNvSpPr>
          <p:nvPr/>
        </p:nvSpPr>
        <p:spPr bwMode="auto">
          <a:xfrm>
            <a:off x="1112734" y="5583032"/>
            <a:ext cx="1180131"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インフラ分野</a:t>
            </a:r>
          </a:p>
        </p:txBody>
      </p:sp>
      <p:sp>
        <p:nvSpPr>
          <p:cNvPr id="36" name="AutoShape 16">
            <a:extLst>
              <a:ext uri="{FF2B5EF4-FFF2-40B4-BE49-F238E27FC236}">
                <a16:creationId xmlns:a16="http://schemas.microsoft.com/office/drawing/2014/main" id="{87FB707D-EB70-44BB-B0D5-1415408C98CF}"/>
              </a:ext>
            </a:extLst>
          </p:cNvPr>
          <p:cNvSpPr>
            <a:spLocks noChangeArrowheads="1"/>
          </p:cNvSpPr>
          <p:nvPr/>
        </p:nvSpPr>
        <p:spPr bwMode="auto">
          <a:xfrm>
            <a:off x="773965" y="5910569"/>
            <a:ext cx="1798558" cy="247364"/>
          </a:xfrm>
          <a:prstGeom prst="parallelogram">
            <a:avLst>
              <a:gd name="adj" fmla="val 134375"/>
            </a:avLst>
          </a:prstGeom>
          <a:solidFill>
            <a:srgbClr val="8FB4E1"/>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5D8C458E-5A3A-4A3E-A2CA-478BBB8278CE}"/>
              </a:ext>
            </a:extLst>
          </p:cNvPr>
          <p:cNvSpPr txBox="1"/>
          <p:nvPr/>
        </p:nvSpPr>
        <p:spPr>
          <a:xfrm>
            <a:off x="1079803" y="5909677"/>
            <a:ext cx="1159268" cy="674031"/>
          </a:xfrm>
          <a:prstGeom prst="rect">
            <a:avLst/>
          </a:prstGeom>
          <a:noFill/>
        </p:spPr>
        <p:txBody>
          <a:bodyPr wrap="square" rtlCol="0">
            <a:spAutoFit/>
          </a:bodyPr>
          <a:lstStyle/>
          <a:p>
            <a:pPr algn="ct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建物情報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gn="ct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道路情報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gn="ct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地下情報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9E796E0E-4FF6-45F7-BCC9-29A1968D3E6B}"/>
              </a:ext>
            </a:extLst>
          </p:cNvPr>
          <p:cNvSpPr txBox="1"/>
          <p:nvPr/>
        </p:nvSpPr>
        <p:spPr>
          <a:xfrm>
            <a:off x="2954858"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路線情報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時刻表情報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運行情報</a:t>
            </a:r>
          </a:p>
        </p:txBody>
      </p:sp>
      <p:sp>
        <p:nvSpPr>
          <p:cNvPr id="39" name="テキスト ボックス 38">
            <a:extLst>
              <a:ext uri="{FF2B5EF4-FFF2-40B4-BE49-F238E27FC236}">
                <a16:creationId xmlns:a16="http://schemas.microsoft.com/office/drawing/2014/main" id="{F200F682-C767-48E5-975B-77A9C68DA107}"/>
              </a:ext>
            </a:extLst>
          </p:cNvPr>
          <p:cNvSpPr txBox="1"/>
          <p:nvPr/>
        </p:nvSpPr>
        <p:spPr>
          <a:xfrm>
            <a:off x="5132588"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避難所情報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ハザードマップ</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物資情報</a:t>
            </a:r>
          </a:p>
        </p:txBody>
      </p:sp>
      <p:sp>
        <p:nvSpPr>
          <p:cNvPr id="40" name="テキスト ボックス 39">
            <a:extLst>
              <a:ext uri="{FF2B5EF4-FFF2-40B4-BE49-F238E27FC236}">
                <a16:creationId xmlns:a16="http://schemas.microsoft.com/office/drawing/2014/main" id="{9AB3D65F-4BFD-4F18-B171-24B5A947AD8B}"/>
              </a:ext>
            </a:extLst>
          </p:cNvPr>
          <p:cNvSpPr txBox="1"/>
          <p:nvPr/>
        </p:nvSpPr>
        <p:spPr>
          <a:xfrm>
            <a:off x="7297645"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降雨情報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黄砂・</a:t>
            </a:r>
            <a:r>
              <a:rPr lang="en-US" altLang="ja-JP" sz="1400">
                <a:solidFill>
                  <a:prstClr val="black">
                    <a:lumMod val="65000"/>
                    <a:lumOff val="35000"/>
                  </a:prstClr>
                </a:solidFill>
                <a:latin typeface="Meiryo UI" panose="020B0604030504040204" pitchFamily="50" charset="-128"/>
                <a:ea typeface="Meiryo UI" panose="020B0604030504040204" pitchFamily="50" charset="-128"/>
              </a:rPr>
              <a:t>PM2.5</a:t>
            </a: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気温情報</a:t>
            </a:r>
          </a:p>
        </p:txBody>
      </p:sp>
      <p:sp>
        <p:nvSpPr>
          <p:cNvPr id="41" name="テキスト ボックス 40">
            <a:extLst>
              <a:ext uri="{FF2B5EF4-FFF2-40B4-BE49-F238E27FC236}">
                <a16:creationId xmlns:a16="http://schemas.microsoft.com/office/drawing/2014/main" id="{89CA9A03-C942-4026-9340-E7E44E530861}"/>
              </a:ext>
            </a:extLst>
          </p:cNvPr>
          <p:cNvSpPr txBox="1"/>
          <p:nvPr/>
        </p:nvSpPr>
        <p:spPr>
          <a:xfrm>
            <a:off x="9336545"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イベント情報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旅館施設</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混雑情報</a:t>
            </a:r>
          </a:p>
        </p:txBody>
      </p:sp>
      <p:sp>
        <p:nvSpPr>
          <p:cNvPr id="42" name="テキスト ボックス 41">
            <a:extLst>
              <a:ext uri="{FF2B5EF4-FFF2-40B4-BE49-F238E27FC236}">
                <a16:creationId xmlns:a16="http://schemas.microsoft.com/office/drawing/2014/main" id="{3B2005EB-BE43-48AD-9F6A-DD60E0C398CB}"/>
              </a:ext>
            </a:extLst>
          </p:cNvPr>
          <p:cNvSpPr txBox="1"/>
          <p:nvPr/>
        </p:nvSpPr>
        <p:spPr>
          <a:xfrm>
            <a:off x="11288629" y="5980096"/>
            <a:ext cx="646331" cy="369332"/>
          </a:xfrm>
          <a:prstGeom prst="rect">
            <a:avLst/>
          </a:prstGeom>
          <a:noFill/>
        </p:spPr>
        <p:txBody>
          <a:bodyPr wrap="none" rtlCol="0">
            <a:spAutoFit/>
          </a:bodyPr>
          <a:lstStyle/>
          <a:p>
            <a:r>
              <a:rPr lang="ja-JP" altLang="en-US">
                <a:solidFill>
                  <a:schemeClr val="tx1"/>
                </a:solidFill>
                <a:latin typeface="Meiryo UI" panose="020B0604030504040204" pitchFamily="50" charset="-128"/>
                <a:ea typeface="Meiryo UI" panose="020B0604030504040204" pitchFamily="50" charset="-128"/>
              </a:rPr>
              <a:t>・・・・</a:t>
            </a:r>
          </a:p>
        </p:txBody>
      </p:sp>
      <p:sp>
        <p:nvSpPr>
          <p:cNvPr id="43" name="正方形/長方形 42">
            <a:extLst>
              <a:ext uri="{FF2B5EF4-FFF2-40B4-BE49-F238E27FC236}">
                <a16:creationId xmlns:a16="http://schemas.microsoft.com/office/drawing/2014/main" id="{D70C6909-7C44-439B-9D94-0477ED7958DC}"/>
              </a:ext>
            </a:extLst>
          </p:cNvPr>
          <p:cNvSpPr/>
          <p:nvPr/>
        </p:nvSpPr>
        <p:spPr>
          <a:xfrm>
            <a:off x="1261038"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4" name="正方形/長方形 43">
            <a:extLst>
              <a:ext uri="{FF2B5EF4-FFF2-40B4-BE49-F238E27FC236}">
                <a16:creationId xmlns:a16="http://schemas.microsoft.com/office/drawing/2014/main" id="{E676CFE3-13F9-4F88-9828-DC07FC9F4D93}"/>
              </a:ext>
            </a:extLst>
          </p:cNvPr>
          <p:cNvSpPr/>
          <p:nvPr/>
        </p:nvSpPr>
        <p:spPr>
          <a:xfrm>
            <a:off x="3408657"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5" name="正方形/長方形 44">
            <a:extLst>
              <a:ext uri="{FF2B5EF4-FFF2-40B4-BE49-F238E27FC236}">
                <a16:creationId xmlns:a16="http://schemas.microsoft.com/office/drawing/2014/main" id="{004A24C5-97E0-4B0E-B35C-6B8A36960537}"/>
              </a:ext>
            </a:extLst>
          </p:cNvPr>
          <p:cNvSpPr/>
          <p:nvPr/>
        </p:nvSpPr>
        <p:spPr>
          <a:xfrm>
            <a:off x="5494300"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6" name="正方形/長方形 45">
            <a:extLst>
              <a:ext uri="{FF2B5EF4-FFF2-40B4-BE49-F238E27FC236}">
                <a16:creationId xmlns:a16="http://schemas.microsoft.com/office/drawing/2014/main" id="{42335515-AA6E-42FC-B019-92F0292566DC}"/>
              </a:ext>
            </a:extLst>
          </p:cNvPr>
          <p:cNvSpPr/>
          <p:nvPr/>
        </p:nvSpPr>
        <p:spPr>
          <a:xfrm>
            <a:off x="7642093"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7" name="正方形/長方形 46">
            <a:extLst>
              <a:ext uri="{FF2B5EF4-FFF2-40B4-BE49-F238E27FC236}">
                <a16:creationId xmlns:a16="http://schemas.microsoft.com/office/drawing/2014/main" id="{E3C0F3F1-20D6-4FE8-AED5-DF3646444597}"/>
              </a:ext>
            </a:extLst>
          </p:cNvPr>
          <p:cNvSpPr/>
          <p:nvPr/>
        </p:nvSpPr>
        <p:spPr>
          <a:xfrm>
            <a:off x="9789887"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8" name="角丸四角形 8">
            <a:extLst>
              <a:ext uri="{FF2B5EF4-FFF2-40B4-BE49-F238E27FC236}">
                <a16:creationId xmlns:a16="http://schemas.microsoft.com/office/drawing/2014/main" id="{0D2CBE47-B912-425C-8EA6-B527A717EA09}"/>
              </a:ext>
            </a:extLst>
          </p:cNvPr>
          <p:cNvSpPr/>
          <p:nvPr/>
        </p:nvSpPr>
        <p:spPr>
          <a:xfrm>
            <a:off x="707366" y="3837649"/>
            <a:ext cx="10604666" cy="1135816"/>
          </a:xfrm>
          <a:prstGeom prst="roundRect">
            <a:avLst>
              <a:gd name="adj" fmla="val 15102"/>
            </a:avLst>
          </a:prstGeom>
          <a:solidFill>
            <a:srgbClr val="FFFFCC"/>
          </a:solidFill>
          <a:ln w="63500">
            <a:solidFill>
              <a:srgbClr val="FF8A00"/>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9" name="図 48">
            <a:extLst>
              <a:ext uri="{FF2B5EF4-FFF2-40B4-BE49-F238E27FC236}">
                <a16:creationId xmlns:a16="http://schemas.microsoft.com/office/drawing/2014/main" id="{345FBC13-3CC1-4ACB-8FC8-A1D1631455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06594" y="2665069"/>
            <a:ext cx="417301" cy="472175"/>
          </a:xfrm>
          <a:prstGeom prst="rect">
            <a:avLst/>
          </a:prstGeom>
        </p:spPr>
      </p:pic>
      <p:pic>
        <p:nvPicPr>
          <p:cNvPr id="50" name="Picture 3">
            <a:extLst>
              <a:ext uri="{FF2B5EF4-FFF2-40B4-BE49-F238E27FC236}">
                <a16:creationId xmlns:a16="http://schemas.microsoft.com/office/drawing/2014/main" id="{DFCB3E67-F3AD-4D59-85E5-F74E491E265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76112" y="2310907"/>
            <a:ext cx="997738" cy="47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705" descr="\\global.hitachi.net\GUVPCRootO$\GUJPVP195090020-20002902\MyDocument\マイドキュメント\My Pictures\wmf\b2-020.wmf">
            <a:extLst>
              <a:ext uri="{FF2B5EF4-FFF2-40B4-BE49-F238E27FC236}">
                <a16:creationId xmlns:a16="http://schemas.microsoft.com/office/drawing/2014/main" id="{8C893FEB-04AB-482B-A9A5-695E8988739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5212685" y="2772916"/>
            <a:ext cx="947141" cy="30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716" descr="\\global.hitachi.net\GUVPCRootO$\GUJPVP195090020-20002902\MyDocument\マイドキュメント\My Pictures\wmf\b2-007.wmf">
            <a:extLst>
              <a:ext uri="{FF2B5EF4-FFF2-40B4-BE49-F238E27FC236}">
                <a16:creationId xmlns:a16="http://schemas.microsoft.com/office/drawing/2014/main" id="{D885221B-B602-4E51-A079-65102E25063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71105" y="2831852"/>
            <a:ext cx="1079110" cy="33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8" descr="\\global.hitachi.net\GUVPCRootO$\GUJPVP195090020-20002902\MyDocument\デスクトップ\素材\a1-040.wmf">
            <a:extLst>
              <a:ext uri="{FF2B5EF4-FFF2-40B4-BE49-F238E27FC236}">
                <a16:creationId xmlns:a16="http://schemas.microsoft.com/office/drawing/2014/main" id="{27A1DD1F-49F3-4B8D-A211-DF23AFCC02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94379" y="2308150"/>
            <a:ext cx="961984" cy="94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
            <a:extLst>
              <a:ext uri="{FF2B5EF4-FFF2-40B4-BE49-F238E27FC236}">
                <a16:creationId xmlns:a16="http://schemas.microsoft.com/office/drawing/2014/main" id="{3B89054A-A8F2-46C8-BF98-223291F1A5F5}"/>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91800" y="2436332"/>
            <a:ext cx="905210" cy="71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テキスト ボックス 56">
            <a:extLst>
              <a:ext uri="{FF2B5EF4-FFF2-40B4-BE49-F238E27FC236}">
                <a16:creationId xmlns:a16="http://schemas.microsoft.com/office/drawing/2014/main" id="{11D170E6-B11C-4B98-8FCE-40ACB7EF3020}"/>
              </a:ext>
            </a:extLst>
          </p:cNvPr>
          <p:cNvSpPr txBox="1"/>
          <p:nvPr/>
        </p:nvSpPr>
        <p:spPr>
          <a:xfrm>
            <a:off x="3065345" y="2370071"/>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再エネ・</a:t>
            </a:r>
            <a:r>
              <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CO2</a:t>
            </a: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削減</a:t>
            </a:r>
            <a:endPar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58" name="テキスト ボックス 57">
            <a:extLst>
              <a:ext uri="{FF2B5EF4-FFF2-40B4-BE49-F238E27FC236}">
                <a16:creationId xmlns:a16="http://schemas.microsoft.com/office/drawing/2014/main" id="{FD2F7E57-EDBC-4AF9-932F-AE78B91A203C}"/>
              </a:ext>
            </a:extLst>
          </p:cNvPr>
          <p:cNvSpPr txBox="1"/>
          <p:nvPr/>
        </p:nvSpPr>
        <p:spPr>
          <a:xfrm>
            <a:off x="5259708" y="2431403"/>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en-US" altLang="ja-JP" sz="1600" b="1" err="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MaaS</a:t>
            </a: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・自動運転</a:t>
            </a:r>
            <a:endPar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pic>
        <p:nvPicPr>
          <p:cNvPr id="61" name="Picture 2" descr="近鉄グループホールディングス株式会社｜CSR｜SDGｓの取組み">
            <a:extLst>
              <a:ext uri="{FF2B5EF4-FFF2-40B4-BE49-F238E27FC236}">
                <a16:creationId xmlns:a16="http://schemas.microsoft.com/office/drawing/2014/main" id="{5F70533A-1BF0-4E36-B709-56857505AE0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672" y="2442947"/>
            <a:ext cx="1600267" cy="696347"/>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32C905A5-752D-4FD4-A17E-22764736DD59}"/>
              </a:ext>
            </a:extLst>
          </p:cNvPr>
          <p:cNvSpPr txBox="1"/>
          <p:nvPr/>
        </p:nvSpPr>
        <p:spPr>
          <a:xfrm>
            <a:off x="9530718" y="2404438"/>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SDGs</a:t>
            </a:r>
          </a:p>
        </p:txBody>
      </p:sp>
      <p:sp>
        <p:nvSpPr>
          <p:cNvPr id="63" name="正方形/長方形 62">
            <a:extLst>
              <a:ext uri="{FF2B5EF4-FFF2-40B4-BE49-F238E27FC236}">
                <a16:creationId xmlns:a16="http://schemas.microsoft.com/office/drawing/2014/main" id="{EBC839A3-FF20-41D6-8864-4E5A0F059336}"/>
              </a:ext>
            </a:extLst>
          </p:cNvPr>
          <p:cNvSpPr/>
          <p:nvPr/>
        </p:nvSpPr>
        <p:spPr>
          <a:xfrm>
            <a:off x="1229342"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4" name="正方形/長方形 63">
            <a:extLst>
              <a:ext uri="{FF2B5EF4-FFF2-40B4-BE49-F238E27FC236}">
                <a16:creationId xmlns:a16="http://schemas.microsoft.com/office/drawing/2014/main" id="{96FBDD0D-75A6-46AA-B454-08686B0B0570}"/>
              </a:ext>
            </a:extLst>
          </p:cNvPr>
          <p:cNvSpPr/>
          <p:nvPr/>
        </p:nvSpPr>
        <p:spPr>
          <a:xfrm>
            <a:off x="3516208"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5" name="正方形/長方形 64">
            <a:extLst>
              <a:ext uri="{FF2B5EF4-FFF2-40B4-BE49-F238E27FC236}">
                <a16:creationId xmlns:a16="http://schemas.microsoft.com/office/drawing/2014/main" id="{EEE9AF93-D024-4F9B-A134-03466E3C7F2D}"/>
              </a:ext>
            </a:extLst>
          </p:cNvPr>
          <p:cNvSpPr/>
          <p:nvPr/>
        </p:nvSpPr>
        <p:spPr>
          <a:xfrm>
            <a:off x="5640803"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6" name="正方形/長方形 65">
            <a:extLst>
              <a:ext uri="{FF2B5EF4-FFF2-40B4-BE49-F238E27FC236}">
                <a16:creationId xmlns:a16="http://schemas.microsoft.com/office/drawing/2014/main" id="{F48746EE-F2B5-49D0-BCF5-14209C06CF6B}"/>
              </a:ext>
            </a:extLst>
          </p:cNvPr>
          <p:cNvSpPr/>
          <p:nvPr/>
        </p:nvSpPr>
        <p:spPr>
          <a:xfrm>
            <a:off x="7859481"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7" name="正方形/長方形 66">
            <a:extLst>
              <a:ext uri="{FF2B5EF4-FFF2-40B4-BE49-F238E27FC236}">
                <a16:creationId xmlns:a16="http://schemas.microsoft.com/office/drawing/2014/main" id="{2126334E-E2F4-425F-B7A4-27057BB3D1BB}"/>
              </a:ext>
            </a:extLst>
          </p:cNvPr>
          <p:cNvSpPr/>
          <p:nvPr/>
        </p:nvSpPr>
        <p:spPr>
          <a:xfrm>
            <a:off x="9949321"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cxnSp>
        <p:nvCxnSpPr>
          <p:cNvPr id="68" name="直線矢印コネクタ 67">
            <a:extLst>
              <a:ext uri="{FF2B5EF4-FFF2-40B4-BE49-F238E27FC236}">
                <a16:creationId xmlns:a16="http://schemas.microsoft.com/office/drawing/2014/main" id="{4941C4C9-E934-4CE6-98D2-320CC79828B3}"/>
              </a:ext>
            </a:extLst>
          </p:cNvPr>
          <p:cNvCxnSpPr>
            <a:cxnSpLocks/>
          </p:cNvCxnSpPr>
          <p:nvPr/>
        </p:nvCxnSpPr>
        <p:spPr>
          <a:xfrm flipH="1">
            <a:off x="1672750"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709E163D-30D8-432F-B815-22A3EE364B79}"/>
              </a:ext>
            </a:extLst>
          </p:cNvPr>
          <p:cNvCxnSpPr>
            <a:cxnSpLocks/>
          </p:cNvCxnSpPr>
          <p:nvPr/>
        </p:nvCxnSpPr>
        <p:spPr>
          <a:xfrm flipH="1">
            <a:off x="3781900"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794EE0E-C615-4495-9FFA-3BE8C248AFA0}"/>
              </a:ext>
            </a:extLst>
          </p:cNvPr>
          <p:cNvCxnSpPr>
            <a:cxnSpLocks/>
          </p:cNvCxnSpPr>
          <p:nvPr/>
        </p:nvCxnSpPr>
        <p:spPr>
          <a:xfrm flipH="1">
            <a:off x="5929037"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BC0230AB-EF35-4546-B4C0-5BA2FA73D44C}"/>
              </a:ext>
            </a:extLst>
          </p:cNvPr>
          <p:cNvCxnSpPr>
            <a:cxnSpLocks/>
          </p:cNvCxnSpPr>
          <p:nvPr/>
        </p:nvCxnSpPr>
        <p:spPr>
          <a:xfrm flipH="1">
            <a:off x="8054575"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ADBAD683-4865-49FD-B381-0586ABA1F4E4}"/>
              </a:ext>
            </a:extLst>
          </p:cNvPr>
          <p:cNvCxnSpPr>
            <a:cxnSpLocks/>
          </p:cNvCxnSpPr>
          <p:nvPr/>
        </p:nvCxnSpPr>
        <p:spPr>
          <a:xfrm flipH="1">
            <a:off x="10163587"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1716DC45-B0BA-40FD-A208-8F271DC85FE0}"/>
              </a:ext>
            </a:extLst>
          </p:cNvPr>
          <p:cNvCxnSpPr>
            <a:cxnSpLocks/>
          </p:cNvCxnSpPr>
          <p:nvPr/>
        </p:nvCxnSpPr>
        <p:spPr>
          <a:xfrm flipH="1">
            <a:off x="1672750"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0BF63AD1-5C49-43A3-A4FA-0B7C0DEBAA29}"/>
              </a:ext>
            </a:extLst>
          </p:cNvPr>
          <p:cNvCxnSpPr>
            <a:cxnSpLocks/>
          </p:cNvCxnSpPr>
          <p:nvPr/>
        </p:nvCxnSpPr>
        <p:spPr>
          <a:xfrm flipH="1">
            <a:off x="3895660"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602A190-461B-4CF3-9C54-5A77D59FAD65}"/>
              </a:ext>
            </a:extLst>
          </p:cNvPr>
          <p:cNvCxnSpPr>
            <a:cxnSpLocks/>
          </p:cNvCxnSpPr>
          <p:nvPr/>
        </p:nvCxnSpPr>
        <p:spPr>
          <a:xfrm flipH="1">
            <a:off x="6005711"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97797E1F-B30D-482B-B79B-DFE74407D6C6}"/>
              </a:ext>
            </a:extLst>
          </p:cNvPr>
          <p:cNvCxnSpPr>
            <a:cxnSpLocks/>
          </p:cNvCxnSpPr>
          <p:nvPr/>
        </p:nvCxnSpPr>
        <p:spPr>
          <a:xfrm flipH="1">
            <a:off x="8288428"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ADE8256B-C1EB-4995-87B1-377C34E78AAF}"/>
              </a:ext>
            </a:extLst>
          </p:cNvPr>
          <p:cNvCxnSpPr>
            <a:cxnSpLocks/>
          </p:cNvCxnSpPr>
          <p:nvPr/>
        </p:nvCxnSpPr>
        <p:spPr>
          <a:xfrm flipH="1">
            <a:off x="10321999"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13FD77F4-3F6A-4AE1-857E-ECDE0D8EB858}"/>
              </a:ext>
            </a:extLst>
          </p:cNvPr>
          <p:cNvSpPr txBox="1"/>
          <p:nvPr/>
        </p:nvSpPr>
        <p:spPr>
          <a:xfrm>
            <a:off x="3781900" y="3971234"/>
            <a:ext cx="3725700" cy="461665"/>
          </a:xfrm>
          <a:prstGeom prst="rect">
            <a:avLst/>
          </a:prstGeom>
          <a:noFill/>
        </p:spPr>
        <p:txBody>
          <a:bodyPr wrap="none" rtlCol="0">
            <a:spAutoFit/>
          </a:bodyPr>
          <a:lstStyle/>
          <a:p>
            <a:r>
              <a:rPr lang="ja-JP" altLang="en-US" sz="2400" b="1">
                <a:solidFill>
                  <a:schemeClr val="accent6">
                    <a:lumMod val="75000"/>
                  </a:schemeClr>
                </a:solidFill>
                <a:latin typeface="Meiryo UI" panose="020B0604030504040204" pitchFamily="50" charset="-128"/>
                <a:ea typeface="Meiryo UI" panose="020B0604030504040204" pitchFamily="50" charset="-128"/>
              </a:rPr>
              <a:t>分野間データ連携基盤技術</a:t>
            </a:r>
          </a:p>
        </p:txBody>
      </p:sp>
      <p:sp>
        <p:nvSpPr>
          <p:cNvPr id="79" name="角丸四角形 87">
            <a:extLst>
              <a:ext uri="{FF2B5EF4-FFF2-40B4-BE49-F238E27FC236}">
                <a16:creationId xmlns:a16="http://schemas.microsoft.com/office/drawing/2014/main" id="{7918959B-3F69-4CF6-8E69-ACEFBA4218FC}"/>
              </a:ext>
            </a:extLst>
          </p:cNvPr>
          <p:cNvSpPr/>
          <p:nvPr/>
        </p:nvSpPr>
        <p:spPr>
          <a:xfrm>
            <a:off x="1238257" y="4374830"/>
            <a:ext cx="2277951" cy="402166"/>
          </a:xfrm>
          <a:prstGeom prst="roundRect">
            <a:avLst>
              <a:gd name="adj" fmla="val 32709"/>
            </a:avLst>
          </a:prstGeom>
          <a:solidFill>
            <a:srgbClr val="009AC3"/>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defRPr/>
            </a:pPr>
            <a:r>
              <a:rPr lang="ja-JP" altLang="en-US" sz="1600" b="1">
                <a:solidFill>
                  <a:srgbClr val="FFFFFF"/>
                </a:solidFill>
                <a:latin typeface="Meiryo UI" panose="020B0604030504040204" pitchFamily="34" charset="-128"/>
                <a:ea typeface="Meiryo UI" panose="020B0604030504040204" pitchFamily="34" charset="-128"/>
              </a:rPr>
              <a:t>データ検索コスト低減</a:t>
            </a:r>
            <a:endParaRPr lang="en-US" altLang="ja-JP" sz="1600" b="1">
              <a:solidFill>
                <a:srgbClr val="FFFFFF"/>
              </a:solidFill>
              <a:latin typeface="Meiryo UI" panose="020B0604030504040204" pitchFamily="34" charset="-128"/>
              <a:ea typeface="Meiryo UI" panose="020B0604030504040204" pitchFamily="34" charset="-128"/>
            </a:endParaRPr>
          </a:p>
        </p:txBody>
      </p:sp>
      <p:sp>
        <p:nvSpPr>
          <p:cNvPr id="80" name="角丸四角形 87">
            <a:extLst>
              <a:ext uri="{FF2B5EF4-FFF2-40B4-BE49-F238E27FC236}">
                <a16:creationId xmlns:a16="http://schemas.microsoft.com/office/drawing/2014/main" id="{C5C8EA81-AC4E-4506-B189-94ADAE04B645}"/>
              </a:ext>
            </a:extLst>
          </p:cNvPr>
          <p:cNvSpPr/>
          <p:nvPr/>
        </p:nvSpPr>
        <p:spPr>
          <a:xfrm>
            <a:off x="3770173" y="4389408"/>
            <a:ext cx="2277951" cy="402166"/>
          </a:xfrm>
          <a:prstGeom prst="roundRect">
            <a:avLst>
              <a:gd name="adj" fmla="val 32709"/>
            </a:avLst>
          </a:prstGeom>
          <a:solidFill>
            <a:srgbClr val="DB9694"/>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pPr>
            <a:r>
              <a:rPr lang="ja-JP" altLang="en-US" sz="1400" b="1">
                <a:solidFill>
                  <a:srgbClr val="FFFFFF"/>
                </a:solidFill>
                <a:latin typeface="Meiryo UI" panose="020B0604030504040204" pitchFamily="34" charset="-128"/>
                <a:ea typeface="Meiryo UI" panose="020B0604030504040204" pitchFamily="34" charset="-128"/>
              </a:rPr>
              <a:t>データ契約の手間低減</a:t>
            </a:r>
            <a:endParaRPr lang="en-US" altLang="ja-JP" sz="1400" b="1">
              <a:solidFill>
                <a:srgbClr val="FFFFFF"/>
              </a:solidFill>
              <a:latin typeface="Meiryo UI" panose="020B0604030504040204" pitchFamily="34" charset="-128"/>
              <a:ea typeface="Meiryo UI" panose="020B0604030504040204" pitchFamily="34" charset="-128"/>
            </a:endParaRPr>
          </a:p>
        </p:txBody>
      </p:sp>
      <p:sp>
        <p:nvSpPr>
          <p:cNvPr id="81" name="角丸四角形 87">
            <a:extLst>
              <a:ext uri="{FF2B5EF4-FFF2-40B4-BE49-F238E27FC236}">
                <a16:creationId xmlns:a16="http://schemas.microsoft.com/office/drawing/2014/main" id="{35954D90-E84C-4EB0-9A89-818B5C78C300}"/>
              </a:ext>
            </a:extLst>
          </p:cNvPr>
          <p:cNvSpPr/>
          <p:nvPr/>
        </p:nvSpPr>
        <p:spPr>
          <a:xfrm>
            <a:off x="6402126" y="4389408"/>
            <a:ext cx="2277951" cy="402166"/>
          </a:xfrm>
          <a:prstGeom prst="roundRect">
            <a:avLst>
              <a:gd name="adj" fmla="val 32709"/>
            </a:avLst>
          </a:prstGeom>
          <a:solidFill>
            <a:srgbClr val="58A617"/>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pPr>
            <a:r>
              <a:rPr lang="ja-JP" altLang="en-US" sz="1200" b="1">
                <a:solidFill>
                  <a:srgbClr val="FFFFFF"/>
                </a:solidFill>
                <a:latin typeface="Meiryo UI" panose="020B0604030504040204" pitchFamily="34" charset="-128"/>
                <a:ea typeface="Meiryo UI" panose="020B0604030504040204" pitchFamily="34" charset="-128"/>
              </a:rPr>
              <a:t>データ信頼性向上</a:t>
            </a:r>
            <a:endParaRPr lang="en-US" altLang="ja-JP" sz="1200" b="1">
              <a:solidFill>
                <a:srgbClr val="FFFFFF"/>
              </a:solidFill>
              <a:latin typeface="Meiryo UI" panose="020B0604030504040204" pitchFamily="34" charset="-128"/>
              <a:ea typeface="Meiryo UI" panose="020B0604030504040204" pitchFamily="34" charset="-128"/>
            </a:endParaRPr>
          </a:p>
        </p:txBody>
      </p:sp>
      <p:sp>
        <p:nvSpPr>
          <p:cNvPr id="82" name="角丸四角形 87">
            <a:extLst>
              <a:ext uri="{FF2B5EF4-FFF2-40B4-BE49-F238E27FC236}">
                <a16:creationId xmlns:a16="http://schemas.microsoft.com/office/drawing/2014/main" id="{DC152689-7F66-4842-A0CC-F76B4E5A4AB5}"/>
              </a:ext>
            </a:extLst>
          </p:cNvPr>
          <p:cNvSpPr/>
          <p:nvPr/>
        </p:nvSpPr>
        <p:spPr>
          <a:xfrm>
            <a:off x="8857078" y="4374830"/>
            <a:ext cx="2277951" cy="402166"/>
          </a:xfrm>
          <a:prstGeom prst="roundRect">
            <a:avLst>
              <a:gd name="adj" fmla="val 32709"/>
            </a:avLst>
          </a:prstGeom>
          <a:solidFill>
            <a:srgbClr val="5373C2"/>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pPr>
            <a:r>
              <a:rPr lang="ja-JP" altLang="en-US" sz="1400" b="1">
                <a:solidFill>
                  <a:srgbClr val="FFFFFF"/>
                </a:solidFill>
                <a:latin typeface="Meiryo UI" panose="020B0604030504040204" pitchFamily="34" charset="-128"/>
                <a:ea typeface="Meiryo UI" panose="020B0604030504040204" pitchFamily="34" charset="-128"/>
              </a:rPr>
              <a:t>アプリ開発の迅速化</a:t>
            </a:r>
            <a:endParaRPr lang="en-US" altLang="ja-JP" sz="1400" b="1">
              <a:solidFill>
                <a:srgbClr val="FFFFFF"/>
              </a:solidFill>
              <a:latin typeface="Meiryo UI" panose="020B0604030504040204" pitchFamily="34" charset="-128"/>
              <a:ea typeface="Meiryo UI" panose="020B0604030504040204" pitchFamily="34" charset="-128"/>
            </a:endParaRPr>
          </a:p>
        </p:txBody>
      </p:sp>
      <p:sp>
        <p:nvSpPr>
          <p:cNvPr id="83" name="テキスト ボックス 82">
            <a:extLst>
              <a:ext uri="{FF2B5EF4-FFF2-40B4-BE49-F238E27FC236}">
                <a16:creationId xmlns:a16="http://schemas.microsoft.com/office/drawing/2014/main" id="{630A00C6-938E-475B-8207-3871784419B1}"/>
              </a:ext>
            </a:extLst>
          </p:cNvPr>
          <p:cNvSpPr txBox="1"/>
          <p:nvPr/>
        </p:nvSpPr>
        <p:spPr>
          <a:xfrm>
            <a:off x="1993803" y="1855662"/>
            <a:ext cx="8758887" cy="369332"/>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2400" b="1">
                <a:solidFill>
                  <a:srgbClr val="58A618"/>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データ利活用を促進させることで、社会課題の解決に貢献</a:t>
            </a:r>
            <a:endParaRPr lang="en-US" altLang="ja-JP" sz="2400" b="1">
              <a:solidFill>
                <a:srgbClr val="58A618"/>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84" name="テキスト ボックス 83">
            <a:extLst>
              <a:ext uri="{FF2B5EF4-FFF2-40B4-BE49-F238E27FC236}">
                <a16:creationId xmlns:a16="http://schemas.microsoft.com/office/drawing/2014/main" id="{22A5D7AD-0A2E-4E18-B0D9-2F94027B88BD}"/>
              </a:ext>
            </a:extLst>
          </p:cNvPr>
          <p:cNvSpPr txBox="1"/>
          <p:nvPr/>
        </p:nvSpPr>
        <p:spPr>
          <a:xfrm>
            <a:off x="11435878" y="2680646"/>
            <a:ext cx="646331" cy="369332"/>
          </a:xfrm>
          <a:prstGeom prst="rect">
            <a:avLst/>
          </a:prstGeom>
          <a:noFill/>
        </p:spPr>
        <p:txBody>
          <a:bodyPr wrap="none" rtlCol="0">
            <a:spAutoFit/>
          </a:bodyPr>
          <a:lstStyle/>
          <a:p>
            <a:r>
              <a:rPr lang="ja-JP" altLang="en-US">
                <a:solidFill>
                  <a:schemeClr val="tx1"/>
                </a:solidFill>
                <a:latin typeface="Meiryo UI" panose="020B0604030504040204" pitchFamily="50" charset="-128"/>
                <a:ea typeface="Meiryo UI" panose="020B0604030504040204" pitchFamily="50" charset="-128"/>
              </a:rPr>
              <a:t>・・・・</a:t>
            </a:r>
          </a:p>
        </p:txBody>
      </p:sp>
      <p:pic>
        <p:nvPicPr>
          <p:cNvPr id="432" name="図 431">
            <a:extLst>
              <a:ext uri="{FF2B5EF4-FFF2-40B4-BE49-F238E27FC236}">
                <a16:creationId xmlns:a16="http://schemas.microsoft.com/office/drawing/2014/main" id="{F1643084-954C-491B-A3E5-84F0E26C1C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1495" y="2507044"/>
            <a:ext cx="1059564" cy="647576"/>
          </a:xfrm>
          <a:prstGeom prst="rect">
            <a:avLst/>
          </a:prstGeom>
        </p:spPr>
      </p:pic>
      <p:sp>
        <p:nvSpPr>
          <p:cNvPr id="56" name="テキスト ボックス 55">
            <a:extLst>
              <a:ext uri="{FF2B5EF4-FFF2-40B4-BE49-F238E27FC236}">
                <a16:creationId xmlns:a16="http://schemas.microsoft.com/office/drawing/2014/main" id="{D8B89E38-8F24-446C-81E7-F078BD5BA944}"/>
              </a:ext>
            </a:extLst>
          </p:cNvPr>
          <p:cNvSpPr txBox="1"/>
          <p:nvPr/>
        </p:nvSpPr>
        <p:spPr>
          <a:xfrm>
            <a:off x="876277" y="2328030"/>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行政・企業</a:t>
            </a:r>
            <a:r>
              <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DX</a:t>
            </a:r>
          </a:p>
        </p:txBody>
      </p:sp>
      <p:pic>
        <p:nvPicPr>
          <p:cNvPr id="436" name="図 435">
            <a:extLst>
              <a:ext uri="{FF2B5EF4-FFF2-40B4-BE49-F238E27FC236}">
                <a16:creationId xmlns:a16="http://schemas.microsoft.com/office/drawing/2014/main" id="{DB029C46-E030-4E46-8DE0-BD01B1F2E3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9282" y="2383147"/>
            <a:ext cx="1567653" cy="738019"/>
          </a:xfrm>
          <a:prstGeom prst="rect">
            <a:avLst/>
          </a:prstGeom>
        </p:spPr>
      </p:pic>
      <p:sp>
        <p:nvSpPr>
          <p:cNvPr id="60" name="テキスト ボックス 59">
            <a:extLst>
              <a:ext uri="{FF2B5EF4-FFF2-40B4-BE49-F238E27FC236}">
                <a16:creationId xmlns:a16="http://schemas.microsoft.com/office/drawing/2014/main" id="{A917CBBF-0B7A-46E2-8C01-BC6C8E91F289}"/>
              </a:ext>
            </a:extLst>
          </p:cNvPr>
          <p:cNvSpPr txBox="1"/>
          <p:nvPr/>
        </p:nvSpPr>
        <p:spPr>
          <a:xfrm>
            <a:off x="7368009" y="2375671"/>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スマートシティ</a:t>
            </a:r>
            <a:endPar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262813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1E5A6A8-F1DA-4771-948F-5D4F04220C49}"/>
              </a:ext>
            </a:extLst>
          </p:cNvPr>
          <p:cNvSpPr>
            <a:spLocks noGrp="1"/>
          </p:cNvSpPr>
          <p:nvPr>
            <p:ph type="body" sz="quarter" idx="13"/>
          </p:nvPr>
        </p:nvSpPr>
        <p:spPr/>
        <p:txBody>
          <a:bodyPr>
            <a:normAutofit lnSpcReduction="10000"/>
          </a:bodyPr>
          <a:lstStyle/>
          <a:p>
            <a:r>
              <a:rPr lang="en-US" altLang="ja-JP">
                <a:cs typeface="+mj-ea"/>
              </a:rPr>
              <a:t>2.2</a:t>
            </a:r>
            <a:r>
              <a:rPr lang="ja-JP" altLang="en-US">
                <a:cs typeface="+mj-ea"/>
              </a:rPr>
              <a:t>．コンセプト</a:t>
            </a:r>
            <a:endParaRPr lang="ja-JP" altLang="en-US"/>
          </a:p>
        </p:txBody>
      </p:sp>
      <p:sp>
        <p:nvSpPr>
          <p:cNvPr id="4" name="正方形/長方形 3">
            <a:extLst>
              <a:ext uri="{FF2B5EF4-FFF2-40B4-BE49-F238E27FC236}">
                <a16:creationId xmlns:a16="http://schemas.microsoft.com/office/drawing/2014/main" id="{374B37BF-AB6F-430C-9887-B151057E2782}"/>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本事業は、データ利活用社会の基礎となる</a:t>
            </a:r>
            <a:r>
              <a:rPr lang="en-US" altLang="ja-JP" sz="1800">
                <a:solidFill>
                  <a:schemeClr val="bg1"/>
                </a:solidFill>
                <a:latin typeface="Meiryo UI" panose="020B0604030504040204" pitchFamily="50" charset="-128"/>
                <a:ea typeface="Meiryo UI" panose="020B0604030504040204" pitchFamily="50" charset="-128"/>
              </a:rPr>
              <a:t>Data Free Flow with Trust</a:t>
            </a:r>
            <a:r>
              <a:rPr lang="ja-JP" altLang="en-US" sz="1800">
                <a:solidFill>
                  <a:schemeClr val="bg1"/>
                </a:solidFill>
                <a:latin typeface="Meiryo UI" panose="020B0604030504040204" pitchFamily="50" charset="-128"/>
                <a:ea typeface="Meiryo UI" panose="020B0604030504040204" pitchFamily="50" charset="-128"/>
              </a:rPr>
              <a:t>を実現する。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コンセプトは、「安心安全なデータ流通コモンズの提供」。</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①人・組織等の主体</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エンティティ</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、②流通の対象となるデータ、③データ連携の証跡</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トランザクション</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の信頼性を確保する。</a:t>
            </a:r>
            <a:endParaRPr lang="en-US" altLang="ja-JP" sz="1800">
              <a:solidFill>
                <a:schemeClr val="bg1"/>
              </a:solidFill>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0E1E32BE-5B3A-43B1-9D62-9ECC2F3F97D1}"/>
              </a:ext>
            </a:extLst>
          </p:cNvPr>
          <p:cNvGrpSpPr/>
          <p:nvPr/>
        </p:nvGrpSpPr>
        <p:grpSpPr>
          <a:xfrm>
            <a:off x="3215681" y="1794871"/>
            <a:ext cx="5439105" cy="4553655"/>
            <a:chOff x="1538960" y="1982705"/>
            <a:chExt cx="5439105" cy="4553655"/>
          </a:xfrm>
        </p:grpSpPr>
        <p:sp>
          <p:nvSpPr>
            <p:cNvPr id="6" name="楕円 5">
              <a:extLst>
                <a:ext uri="{FF2B5EF4-FFF2-40B4-BE49-F238E27FC236}">
                  <a16:creationId xmlns:a16="http://schemas.microsoft.com/office/drawing/2014/main" id="{60D6D318-339B-4B38-9F80-2DAEA2C8B65C}"/>
                </a:ext>
              </a:extLst>
            </p:cNvPr>
            <p:cNvSpPr/>
            <p:nvPr/>
          </p:nvSpPr>
          <p:spPr bwMode="auto">
            <a:xfrm>
              <a:off x="2430585" y="2649059"/>
              <a:ext cx="3655855" cy="3655855"/>
            </a:xfrm>
            <a:prstGeom prst="ellipse">
              <a:avLst/>
            </a:prstGeom>
            <a:noFill/>
            <a:ln w="76200">
              <a:solidFill>
                <a:srgbClr val="8C8A8C"/>
              </a:solid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7" name="楕円 6">
              <a:extLst>
                <a:ext uri="{FF2B5EF4-FFF2-40B4-BE49-F238E27FC236}">
                  <a16:creationId xmlns:a16="http://schemas.microsoft.com/office/drawing/2014/main" id="{4E004C01-15C3-4C42-8DAE-0715AA34BB61}"/>
                </a:ext>
              </a:extLst>
            </p:cNvPr>
            <p:cNvSpPr/>
            <p:nvPr/>
          </p:nvSpPr>
          <p:spPr>
            <a:xfrm>
              <a:off x="3304253" y="1982705"/>
              <a:ext cx="1908518" cy="1908000"/>
            </a:xfrm>
            <a:prstGeom prst="ellipse">
              <a:avLst/>
            </a:prstGeom>
            <a:solidFill>
              <a:schemeClr val="accent2">
                <a:lumMod val="20000"/>
                <a:lumOff val="80000"/>
              </a:schemeClr>
            </a:solidFill>
          </p:spPr>
          <p:style>
            <a:lnRef idx="3">
              <a:schemeClr val="lt1"/>
            </a:lnRef>
            <a:fillRef idx="1">
              <a:schemeClr val="accent2"/>
            </a:fillRef>
            <a:effectRef idx="1">
              <a:schemeClr val="accent2"/>
            </a:effectRef>
            <a:fontRef idx="minor">
              <a:schemeClr val="lt1"/>
            </a:fontRef>
          </p:style>
          <p:txBody>
            <a:bodyPr wrap="none" rtlCol="0" anchor="ctr">
              <a:noAutofit/>
            </a:bodyPr>
            <a:lstStyle/>
            <a:p>
              <a:pPr algn="ctr"/>
              <a:r>
                <a:rPr lang="ja-JP" altLang="en-US" sz="2800" b="1">
                  <a:solidFill>
                    <a:schemeClr val="accent2"/>
                  </a:solidFill>
                  <a:latin typeface="Meiryo UI" panose="020B0604030504040204" pitchFamily="50" charset="-128"/>
                  <a:ea typeface="Meiryo UI" panose="020B0604030504040204" pitchFamily="50" charset="-128"/>
                </a:rPr>
                <a:t>エンティティ</a:t>
              </a:r>
              <a:endParaRPr lang="en-US" altLang="ja-JP" sz="2800" b="1">
                <a:solidFill>
                  <a:schemeClr val="accent2"/>
                </a:solidFill>
                <a:latin typeface="Meiryo UI" panose="020B0604030504040204" pitchFamily="50" charset="-128"/>
                <a:ea typeface="Meiryo UI" panose="020B0604030504040204" pitchFamily="50" charset="-128"/>
              </a:endParaRPr>
            </a:p>
            <a:p>
              <a:pPr algn="ctr"/>
              <a:r>
                <a:rPr lang="ja-JP" altLang="en-US" sz="2800" b="1">
                  <a:solidFill>
                    <a:schemeClr val="accent2"/>
                  </a:solidFill>
                  <a:latin typeface="Meiryo UI" panose="020B0604030504040204" pitchFamily="50" charset="-128"/>
                  <a:ea typeface="Meiryo UI" panose="020B0604030504040204" pitchFamily="50" charset="-128"/>
                </a:rPr>
                <a:t>の信頼性</a:t>
              </a:r>
            </a:p>
          </p:txBody>
        </p:sp>
        <p:sp>
          <p:nvSpPr>
            <p:cNvPr id="8" name="楕円 7">
              <a:extLst>
                <a:ext uri="{FF2B5EF4-FFF2-40B4-BE49-F238E27FC236}">
                  <a16:creationId xmlns:a16="http://schemas.microsoft.com/office/drawing/2014/main" id="{D3916746-9FDC-40A8-9CD9-98CDE582F87C}"/>
                </a:ext>
              </a:extLst>
            </p:cNvPr>
            <p:cNvSpPr/>
            <p:nvPr/>
          </p:nvSpPr>
          <p:spPr>
            <a:xfrm>
              <a:off x="1538960" y="4628360"/>
              <a:ext cx="1908518" cy="1908000"/>
            </a:xfrm>
            <a:prstGeom prst="ellipse">
              <a:avLst/>
            </a:prstGeom>
            <a:solidFill>
              <a:schemeClr val="tx2">
                <a:lumMod val="20000"/>
                <a:lumOff val="80000"/>
              </a:schemeClr>
            </a:solidFill>
          </p:spPr>
          <p:style>
            <a:lnRef idx="3">
              <a:schemeClr val="lt1"/>
            </a:lnRef>
            <a:fillRef idx="1">
              <a:schemeClr val="accent2"/>
            </a:fillRef>
            <a:effectRef idx="1">
              <a:schemeClr val="accent2"/>
            </a:effectRef>
            <a:fontRef idx="minor">
              <a:schemeClr val="lt1"/>
            </a:fontRef>
          </p:style>
          <p:txBody>
            <a:bodyPr wrap="none" rtlCol="0" anchor="ctr">
              <a:noAutofit/>
            </a:bodyPr>
            <a:lstStyle/>
            <a:p>
              <a:pPr algn="ctr"/>
              <a:r>
                <a:rPr lang="ja-JP" altLang="en-US" sz="2800" b="1">
                  <a:solidFill>
                    <a:schemeClr val="tx2"/>
                  </a:solidFill>
                  <a:latin typeface="Meiryo UI" panose="020B0604030504040204" pitchFamily="50" charset="-128"/>
                  <a:ea typeface="Meiryo UI" panose="020B0604030504040204" pitchFamily="50" charset="-128"/>
                </a:rPr>
                <a:t>データの</a:t>
              </a:r>
              <a:endParaRPr lang="en-US" altLang="ja-JP" sz="2800" b="1">
                <a:solidFill>
                  <a:schemeClr val="tx2"/>
                </a:solidFill>
                <a:latin typeface="Meiryo UI" panose="020B0604030504040204" pitchFamily="50" charset="-128"/>
                <a:ea typeface="Meiryo UI" panose="020B0604030504040204" pitchFamily="50" charset="-128"/>
              </a:endParaRPr>
            </a:p>
            <a:p>
              <a:pPr algn="ctr"/>
              <a:r>
                <a:rPr lang="ja-JP" altLang="en-US" sz="2800" b="1">
                  <a:solidFill>
                    <a:schemeClr val="tx2"/>
                  </a:solidFill>
                  <a:latin typeface="Meiryo UI" panose="020B0604030504040204" pitchFamily="50" charset="-128"/>
                  <a:ea typeface="Meiryo UI" panose="020B0604030504040204" pitchFamily="50" charset="-128"/>
                </a:rPr>
                <a:t>信頼性</a:t>
              </a:r>
            </a:p>
          </p:txBody>
        </p:sp>
        <p:sp>
          <p:nvSpPr>
            <p:cNvPr id="9" name="楕円 8">
              <a:extLst>
                <a:ext uri="{FF2B5EF4-FFF2-40B4-BE49-F238E27FC236}">
                  <a16:creationId xmlns:a16="http://schemas.microsoft.com/office/drawing/2014/main" id="{F7D804C0-FF9B-44B6-92D9-004F851D0F0D}"/>
                </a:ext>
              </a:extLst>
            </p:cNvPr>
            <p:cNvSpPr/>
            <p:nvPr/>
          </p:nvSpPr>
          <p:spPr>
            <a:xfrm>
              <a:off x="5069547" y="4628360"/>
              <a:ext cx="1908518" cy="1908000"/>
            </a:xfrm>
            <a:prstGeom prst="ellipse">
              <a:avLst/>
            </a:prstGeom>
            <a:solidFill>
              <a:schemeClr val="accent3">
                <a:lumMod val="20000"/>
                <a:lumOff val="80000"/>
              </a:schemeClr>
            </a:solidFill>
          </p:spPr>
          <p:style>
            <a:lnRef idx="3">
              <a:schemeClr val="lt1"/>
            </a:lnRef>
            <a:fillRef idx="1">
              <a:schemeClr val="accent2"/>
            </a:fillRef>
            <a:effectRef idx="1">
              <a:schemeClr val="accent2"/>
            </a:effectRef>
            <a:fontRef idx="minor">
              <a:schemeClr val="lt1"/>
            </a:fontRef>
          </p:style>
          <p:txBody>
            <a:bodyPr wrap="none" rtlCol="0" anchor="ctr">
              <a:noAutofit/>
            </a:bodyPr>
            <a:lstStyle/>
            <a:p>
              <a:pPr algn="ctr"/>
              <a:r>
                <a:rPr lang="ja-JP" altLang="en-US" sz="2800" b="1">
                  <a:solidFill>
                    <a:schemeClr val="accent3">
                      <a:lumMod val="50000"/>
                    </a:schemeClr>
                  </a:solidFill>
                  <a:latin typeface="Meiryo UI" panose="020B0604030504040204" pitchFamily="50" charset="-128"/>
                  <a:ea typeface="Meiryo UI" panose="020B0604030504040204" pitchFamily="50" charset="-128"/>
                </a:rPr>
                <a:t>トランザクション</a:t>
              </a:r>
              <a:endParaRPr lang="en-US" altLang="ja-JP" sz="2800" b="1">
                <a:solidFill>
                  <a:schemeClr val="accent3">
                    <a:lumMod val="50000"/>
                  </a:schemeClr>
                </a:solidFill>
                <a:latin typeface="Meiryo UI" panose="020B0604030504040204" pitchFamily="50" charset="-128"/>
                <a:ea typeface="Meiryo UI" panose="020B0604030504040204" pitchFamily="50" charset="-128"/>
              </a:endParaRPr>
            </a:p>
            <a:p>
              <a:pPr algn="ctr"/>
              <a:r>
                <a:rPr lang="ja-JP" altLang="en-US" sz="2800" b="1">
                  <a:solidFill>
                    <a:schemeClr val="accent3">
                      <a:lumMod val="50000"/>
                    </a:schemeClr>
                  </a:solidFill>
                  <a:latin typeface="Meiryo UI" panose="020B0604030504040204" pitchFamily="50" charset="-128"/>
                  <a:ea typeface="Meiryo UI" panose="020B0604030504040204" pitchFamily="50" charset="-128"/>
                </a:rPr>
                <a:t>の信頼性</a:t>
              </a:r>
            </a:p>
          </p:txBody>
        </p:sp>
        <p:sp>
          <p:nvSpPr>
            <p:cNvPr id="10" name="テキスト ボックス 9">
              <a:extLst>
                <a:ext uri="{FF2B5EF4-FFF2-40B4-BE49-F238E27FC236}">
                  <a16:creationId xmlns:a16="http://schemas.microsoft.com/office/drawing/2014/main" id="{A82711FC-8FF0-4A3F-B2FC-55D5CCD75C89}"/>
                </a:ext>
              </a:extLst>
            </p:cNvPr>
            <p:cNvSpPr txBox="1"/>
            <p:nvPr/>
          </p:nvSpPr>
          <p:spPr>
            <a:xfrm>
              <a:off x="2535251" y="4143254"/>
              <a:ext cx="3446523" cy="757130"/>
            </a:xfrm>
            <a:prstGeom prst="rect">
              <a:avLst/>
            </a:prstGeom>
            <a:noFill/>
          </p:spPr>
          <p:txBody>
            <a:bodyPr wrap="square" rtlCol="0">
              <a:spAutoFit/>
            </a:bodyPr>
            <a:lstStyle/>
            <a:p>
              <a:pPr algn="ctr"/>
              <a:r>
                <a:rPr lang="ja-JP" altLang="en-US" sz="2400" b="1" u="sng">
                  <a:solidFill>
                    <a:schemeClr val="tx1"/>
                  </a:solidFill>
                  <a:latin typeface="+mn-ea"/>
                  <a:ea typeface="+mn-ea"/>
                </a:rPr>
                <a:t>安心安全なデータ流通の</a:t>
              </a:r>
              <a:endParaRPr lang="en-US" altLang="ja-JP" sz="2400" b="1" u="sng">
                <a:solidFill>
                  <a:schemeClr val="tx1"/>
                </a:solidFill>
                <a:latin typeface="+mn-ea"/>
                <a:ea typeface="+mn-ea"/>
              </a:endParaRPr>
            </a:p>
            <a:p>
              <a:pPr algn="ctr"/>
              <a:r>
                <a:rPr lang="ja-JP" altLang="en-US" sz="2400" b="1" u="sng">
                  <a:solidFill>
                    <a:schemeClr val="tx1"/>
                  </a:solidFill>
                  <a:latin typeface="+mn-ea"/>
                  <a:ea typeface="+mn-ea"/>
                </a:rPr>
                <a:t>コモンズの提供</a:t>
              </a:r>
            </a:p>
          </p:txBody>
        </p:sp>
      </p:grpSp>
      <p:sp>
        <p:nvSpPr>
          <p:cNvPr id="11" name="テキスト ボックス 10">
            <a:extLst>
              <a:ext uri="{FF2B5EF4-FFF2-40B4-BE49-F238E27FC236}">
                <a16:creationId xmlns:a16="http://schemas.microsoft.com/office/drawing/2014/main" id="{A1E02E09-103B-4BD9-9020-07C60F73F734}"/>
              </a:ext>
            </a:extLst>
          </p:cNvPr>
          <p:cNvSpPr txBox="1"/>
          <p:nvPr/>
        </p:nvSpPr>
        <p:spPr>
          <a:xfrm>
            <a:off x="6940723" y="1955139"/>
            <a:ext cx="2440092" cy="338554"/>
          </a:xfrm>
          <a:prstGeom prst="rect">
            <a:avLst/>
          </a:prstGeom>
          <a:noFill/>
        </p:spPr>
        <p:txBody>
          <a:bodyPr wrap="none" rtlCol="0">
            <a:spAutoFit/>
          </a:bodyPr>
          <a:lstStyle/>
          <a:p>
            <a:r>
              <a:rPr lang="ja-JP" altLang="en-US" sz="1600">
                <a:solidFill>
                  <a:schemeClr val="tx1"/>
                </a:solidFill>
                <a:latin typeface="Meiryo UI" panose="020B0604030504040204" pitchFamily="50" charset="-128"/>
                <a:ea typeface="Meiryo UI" panose="020B0604030504040204" pitchFamily="50" charset="-128"/>
              </a:rPr>
              <a:t>組織・人・システムの信頼性</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F82CFDFD-821D-4369-BFFC-52DE593543B4}"/>
              </a:ext>
            </a:extLst>
          </p:cNvPr>
          <p:cNvSpPr txBox="1"/>
          <p:nvPr/>
        </p:nvSpPr>
        <p:spPr>
          <a:xfrm>
            <a:off x="1706121" y="5738514"/>
            <a:ext cx="2149948" cy="584775"/>
          </a:xfrm>
          <a:prstGeom prst="rect">
            <a:avLst/>
          </a:prstGeom>
          <a:noFill/>
        </p:spPr>
        <p:txBody>
          <a:bodyPr wrap="none" rtlCol="0">
            <a:spAutoFit/>
          </a:bodyPr>
          <a:lstStyle/>
          <a:p>
            <a:r>
              <a:rPr lang="ja-JP" altLang="en-US" sz="1600">
                <a:solidFill>
                  <a:schemeClr val="tx1"/>
                </a:solidFill>
                <a:latin typeface="Meiryo UI" panose="020B0604030504040204" pitchFamily="50" charset="-128"/>
                <a:ea typeface="Meiryo UI" panose="020B0604030504040204" pitchFamily="50" charset="-128"/>
              </a:rPr>
              <a:t>提供・取得の対象となる</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データの信頼</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9FB1BC2-D261-423F-9EB5-DBEF6CED7FE2}"/>
              </a:ext>
            </a:extLst>
          </p:cNvPr>
          <p:cNvSpPr txBox="1"/>
          <p:nvPr/>
        </p:nvSpPr>
        <p:spPr>
          <a:xfrm>
            <a:off x="8449124" y="5428301"/>
            <a:ext cx="1957587" cy="584775"/>
          </a:xfrm>
          <a:prstGeom prst="rect">
            <a:avLst/>
          </a:prstGeom>
          <a:noFill/>
        </p:spPr>
        <p:txBody>
          <a:bodyPr wrap="non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データの提供、提供の</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履歴の信頼性</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F99ED20E-F35C-4651-B7ED-24304D52DB08}"/>
              </a:ext>
            </a:extLst>
          </p:cNvPr>
          <p:cNvSpPr txBox="1"/>
          <p:nvPr/>
        </p:nvSpPr>
        <p:spPr>
          <a:xfrm flipH="1">
            <a:off x="1637191" y="2004424"/>
            <a:ext cx="3292551" cy="840230"/>
          </a:xfrm>
          <a:prstGeom prst="rect">
            <a:avLst/>
          </a:prstGeom>
          <a:noFill/>
        </p:spPr>
        <p:txBody>
          <a:bodyPr wrap="square" rtlCol="0">
            <a:spAutoFit/>
          </a:bodyPr>
          <a:lstStyle/>
          <a:p>
            <a:r>
              <a:rPr lang="ja-JP" altLang="en-US" sz="1800">
                <a:solidFill>
                  <a:srgbClr val="FF0000"/>
                </a:solidFill>
                <a:latin typeface="+mn-ea"/>
                <a:ea typeface="+mn-ea"/>
              </a:rPr>
              <a:t>３つのコンポーネントに</a:t>
            </a:r>
            <a:r>
              <a:rPr lang="en-US" altLang="ja-JP" sz="1800">
                <a:solidFill>
                  <a:srgbClr val="FF0000"/>
                </a:solidFill>
                <a:latin typeface="+mn-ea"/>
                <a:ea typeface="+mn-ea"/>
              </a:rPr>
              <a:t>ID</a:t>
            </a:r>
            <a:r>
              <a:rPr lang="ja-JP" altLang="en-US" sz="1800">
                <a:solidFill>
                  <a:srgbClr val="FF0000"/>
                </a:solidFill>
                <a:latin typeface="+mn-ea"/>
                <a:ea typeface="+mn-ea"/>
              </a:rPr>
              <a:t>を付与</a:t>
            </a:r>
            <a:endParaRPr lang="en-US" altLang="ja-JP" sz="1800">
              <a:solidFill>
                <a:srgbClr val="FF0000"/>
              </a:solidFill>
              <a:latin typeface="+mn-ea"/>
              <a:ea typeface="+mn-ea"/>
            </a:endParaRPr>
          </a:p>
          <a:p>
            <a:r>
              <a:rPr lang="ja-JP" altLang="en-US" sz="1800">
                <a:solidFill>
                  <a:srgbClr val="FF0000"/>
                </a:solidFill>
                <a:latin typeface="+mn-ea"/>
                <a:ea typeface="+mn-ea"/>
              </a:rPr>
              <a:t>電子認証や電子署名・タイムスタンプ等により信頼性を確保</a:t>
            </a:r>
          </a:p>
        </p:txBody>
      </p:sp>
    </p:spTree>
    <p:extLst>
      <p:ext uri="{BB962C8B-B14F-4D97-AF65-F5344CB8AC3E}">
        <p14:creationId xmlns:p14="http://schemas.microsoft.com/office/powerpoint/2010/main" val="67948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A2D07BD-8564-4A46-8698-770506A46592}"/>
              </a:ext>
            </a:extLst>
          </p:cNvPr>
          <p:cNvSpPr>
            <a:spLocks noGrp="1"/>
          </p:cNvSpPr>
          <p:nvPr>
            <p:ph type="body" sz="quarter" idx="13"/>
          </p:nvPr>
        </p:nvSpPr>
        <p:spPr/>
        <p:txBody>
          <a:bodyPr>
            <a:normAutofit lnSpcReduction="10000"/>
          </a:bodyPr>
          <a:lstStyle/>
          <a:p>
            <a:r>
              <a:rPr lang="en-US" altLang="ja-JP"/>
              <a:t>2.3</a:t>
            </a:r>
            <a:r>
              <a:rPr lang="ja-JP" altLang="en-US"/>
              <a:t>．実施体制　</a:t>
            </a:r>
            <a:r>
              <a:rPr lang="en-US" altLang="ja-JP" sz="2400"/>
              <a:t>(</a:t>
            </a:r>
            <a:r>
              <a:rPr lang="ja-JP" altLang="en-US" sz="2400"/>
              <a:t>ビッグデータ・</a:t>
            </a:r>
            <a:r>
              <a:rPr lang="en-US" altLang="ja-JP" sz="2400"/>
              <a:t>AI</a:t>
            </a:r>
            <a:r>
              <a:rPr lang="ja-JP" altLang="en-US" sz="2400"/>
              <a:t>を活用したサイバー空間基盤技術</a:t>
            </a:r>
            <a:r>
              <a:rPr lang="en-US" altLang="ja-JP" sz="2400"/>
              <a:t>)</a:t>
            </a:r>
            <a:endParaRPr lang="ja-JP" altLang="en-US"/>
          </a:p>
        </p:txBody>
      </p:sp>
      <p:sp>
        <p:nvSpPr>
          <p:cNvPr id="4" name="正方形/長方形 3">
            <a:extLst>
              <a:ext uri="{FF2B5EF4-FFF2-40B4-BE49-F238E27FC236}">
                <a16:creationId xmlns:a16="http://schemas.microsoft.com/office/drawing/2014/main" id="{838164BB-1D0A-416F-841A-AE90FC76CCB8}"/>
              </a:ext>
            </a:extLst>
          </p:cNvPr>
          <p:cNvSpPr/>
          <p:nvPr/>
        </p:nvSpPr>
        <p:spPr bwMode="auto">
          <a:xfrm>
            <a:off x="1775520" y="732955"/>
            <a:ext cx="8676000" cy="709774"/>
          </a:xfrm>
          <a:prstGeom prst="rect">
            <a:avLst/>
          </a:prstGeom>
          <a:solidFill>
            <a:schemeClr val="bg1">
              <a:lumMod val="95000"/>
            </a:schemeClr>
          </a:solidFill>
          <a:ln w="28575">
            <a:solidFill>
              <a:schemeClr val="tx2"/>
            </a:solidFill>
            <a:miter lim="800000"/>
            <a:headEnd/>
            <a:tailEnd/>
          </a:ln>
          <a:effectLst/>
        </p:spPr>
        <p:txBody>
          <a:bodyPr wrap="none" rtlCol="0" anchor="t" anchorCtr="0">
            <a:noAutofit/>
          </a:bodyPr>
          <a:lstStyle/>
          <a:p>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プログラムディレクタ</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(PD)/</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サブプログラムディレクタ</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(SPD)/</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イノベーション戦略コーディネータ</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(ISC)</a:t>
            </a:r>
            <a:endParaRPr lang="ja-JP" altLang="en-US" sz="1600" b="1">
              <a:solidFill>
                <a:schemeClr val="tx1"/>
              </a:solidFill>
            </a:endParaRPr>
          </a:p>
        </p:txBody>
      </p:sp>
      <p:sp>
        <p:nvSpPr>
          <p:cNvPr id="5" name="正方形/長方形 4">
            <a:extLst>
              <a:ext uri="{FF2B5EF4-FFF2-40B4-BE49-F238E27FC236}">
                <a16:creationId xmlns:a16="http://schemas.microsoft.com/office/drawing/2014/main" id="{AA4F1935-46DC-4DDB-AFF7-29A15EC83C4B}"/>
              </a:ext>
            </a:extLst>
          </p:cNvPr>
          <p:cNvSpPr/>
          <p:nvPr/>
        </p:nvSpPr>
        <p:spPr bwMode="auto">
          <a:xfrm>
            <a:off x="1775520" y="2008149"/>
            <a:ext cx="8676000" cy="936000"/>
          </a:xfrm>
          <a:prstGeom prst="rect">
            <a:avLst/>
          </a:prstGeom>
          <a:solidFill>
            <a:schemeClr val="bg1">
              <a:lumMod val="95000"/>
            </a:schemeClr>
          </a:solidFill>
          <a:ln w="28575">
            <a:solidFill>
              <a:schemeClr val="tx2"/>
            </a:solidFill>
            <a:miter lim="800000"/>
            <a:headEnd/>
            <a:tailEnd/>
          </a:ln>
          <a:effectLst/>
        </p:spPr>
        <p:txBody>
          <a:bodyPr wrap="none" rtlCol="0" anchor="t"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マネジメント会議</a:t>
            </a:r>
          </a:p>
        </p:txBody>
      </p:sp>
      <p:sp>
        <p:nvSpPr>
          <p:cNvPr id="6" name="正方形/長方形 5">
            <a:extLst>
              <a:ext uri="{FF2B5EF4-FFF2-40B4-BE49-F238E27FC236}">
                <a16:creationId xmlns:a16="http://schemas.microsoft.com/office/drawing/2014/main" id="{359B5401-91FC-4E4C-B457-9F49F7DD0AC8}"/>
              </a:ext>
            </a:extLst>
          </p:cNvPr>
          <p:cNvSpPr/>
          <p:nvPr/>
        </p:nvSpPr>
        <p:spPr bwMode="auto">
          <a:xfrm>
            <a:off x="2058848"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ディレクター会議</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750">
                <a:solidFill>
                  <a:schemeClr val="tx1"/>
                </a:solidFill>
                <a:latin typeface="Meiryo UI" panose="020B0604030504040204" pitchFamily="50" charset="-128"/>
                <a:ea typeface="Meiryo UI" panose="020B0604030504040204" pitchFamily="50" charset="-128"/>
              </a:rPr>
              <a:t>※PD</a:t>
            </a:r>
            <a:r>
              <a:rPr lang="ja-JP" altLang="en-US" sz="750">
                <a:solidFill>
                  <a:schemeClr val="tx1"/>
                </a:solidFill>
                <a:latin typeface="Meiryo UI" panose="020B0604030504040204" pitchFamily="50" charset="-128"/>
                <a:ea typeface="Meiryo UI" panose="020B0604030504040204" pitchFamily="50" charset="-128"/>
              </a:rPr>
              <a:t>・サブ</a:t>
            </a:r>
            <a:r>
              <a:rPr lang="en-US" altLang="ja-JP" sz="750">
                <a:solidFill>
                  <a:schemeClr val="tx1"/>
                </a:solidFill>
                <a:latin typeface="Meiryo UI" panose="020B0604030504040204" pitchFamily="50" charset="-128"/>
                <a:ea typeface="Meiryo UI" panose="020B0604030504040204" pitchFamily="50" charset="-128"/>
              </a:rPr>
              <a:t>PD</a:t>
            </a:r>
            <a:r>
              <a:rPr lang="ja-JP" altLang="en-US" sz="750">
                <a:solidFill>
                  <a:schemeClr val="tx1"/>
                </a:solidFill>
                <a:latin typeface="Meiryo UI" panose="020B0604030504040204" pitchFamily="50" charset="-128"/>
                <a:ea typeface="Meiryo UI" panose="020B0604030504040204" pitchFamily="50" charset="-128"/>
              </a:rPr>
              <a:t>・</a:t>
            </a:r>
            <a:r>
              <a:rPr lang="en-US" altLang="ja-JP" sz="750">
                <a:solidFill>
                  <a:schemeClr val="tx1"/>
                </a:solidFill>
                <a:latin typeface="Meiryo UI" panose="020B0604030504040204" pitchFamily="50" charset="-128"/>
                <a:ea typeface="Meiryo UI" panose="020B0604030504040204" pitchFamily="50" charset="-128"/>
              </a:rPr>
              <a:t>ISC</a:t>
            </a:r>
            <a:r>
              <a:rPr lang="ja-JP" altLang="en-US" sz="750">
                <a:solidFill>
                  <a:schemeClr val="tx1"/>
                </a:solidFill>
                <a:latin typeface="Meiryo UI" panose="020B0604030504040204" pitchFamily="50" charset="-128"/>
                <a:ea typeface="Meiryo UI" panose="020B0604030504040204" pitchFamily="50" charset="-128"/>
              </a:rPr>
              <a:t>による</a:t>
            </a:r>
            <a:endParaRPr lang="en-US" altLang="ja-JP" sz="750">
              <a:solidFill>
                <a:schemeClr val="tx1"/>
              </a:solidFill>
              <a:latin typeface="Meiryo UI" panose="020B0604030504040204" pitchFamily="50" charset="-128"/>
              <a:ea typeface="Meiryo UI" panose="020B0604030504040204" pitchFamily="50" charset="-128"/>
            </a:endParaRPr>
          </a:p>
          <a:p>
            <a:pPr algn="ctr"/>
            <a:r>
              <a:rPr lang="ja-JP" altLang="en-US" sz="750">
                <a:solidFill>
                  <a:schemeClr val="tx1"/>
                </a:solidFill>
                <a:latin typeface="Meiryo UI" panose="020B0604030504040204" pitchFamily="50" charset="-128"/>
                <a:ea typeface="Meiryo UI" panose="020B0604030504040204" pitchFamily="50" charset="-128"/>
              </a:rPr>
              <a:t>戦略検討・進捗確認</a:t>
            </a:r>
          </a:p>
        </p:txBody>
      </p:sp>
      <p:sp>
        <p:nvSpPr>
          <p:cNvPr id="7" name="正方形/長方形 6">
            <a:extLst>
              <a:ext uri="{FF2B5EF4-FFF2-40B4-BE49-F238E27FC236}">
                <a16:creationId xmlns:a16="http://schemas.microsoft.com/office/drawing/2014/main" id="{BC29B1EB-6BFE-4FE6-95C6-967AADE9BFB5}"/>
              </a:ext>
            </a:extLst>
          </p:cNvPr>
          <p:cNvSpPr/>
          <p:nvPr/>
        </p:nvSpPr>
        <p:spPr bwMode="auto">
          <a:xfrm>
            <a:off x="4155348"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サブ領域マネジメント会議</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51A0C67B-9E69-4E24-AB48-DF9CB3F56AE3}"/>
              </a:ext>
            </a:extLst>
          </p:cNvPr>
          <p:cNvSpPr/>
          <p:nvPr/>
        </p:nvSpPr>
        <p:spPr bwMode="auto">
          <a:xfrm>
            <a:off x="6251848"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外部有識者会議</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7113055F-7D7F-4C08-82C5-E41BE2ACD54D}"/>
              </a:ext>
            </a:extLst>
          </p:cNvPr>
          <p:cNvSpPr/>
          <p:nvPr/>
        </p:nvSpPr>
        <p:spPr bwMode="auto">
          <a:xfrm>
            <a:off x="8348347"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知財委員会</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31CD231-D80E-42B6-8AE1-C8A4398E84F9}"/>
              </a:ext>
            </a:extLst>
          </p:cNvPr>
          <p:cNvSpPr/>
          <p:nvPr/>
        </p:nvSpPr>
        <p:spPr bwMode="auto">
          <a:xfrm>
            <a:off x="8219520" y="3246361"/>
            <a:ext cx="2232000" cy="3061455"/>
          </a:xfrm>
          <a:prstGeom prst="rect">
            <a:avLst/>
          </a:prstGeom>
          <a:solidFill>
            <a:schemeClr val="bg1">
              <a:lumMod val="95000"/>
            </a:schemeClr>
          </a:solidFill>
          <a:ln w="28575">
            <a:solidFill>
              <a:schemeClr val="tx2"/>
            </a:solidFill>
            <a:miter lim="800000"/>
            <a:headEnd/>
            <a:tailEnd/>
          </a:ln>
          <a:effectLst/>
        </p:spPr>
        <p:txBody>
          <a:bodyPr wrap="none" rtlCol="0" anchor="t"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ヒューマン・インタラクション</a:t>
            </a:r>
            <a:endParaRPr lang="en-US" altLang="ja-JP" sz="1600" b="1">
              <a:solidFill>
                <a:schemeClr val="tx1"/>
              </a:solidFill>
              <a:latin typeface="Meiryo UI" panose="020B0604030504040204" pitchFamily="50" charset="-128"/>
              <a:ea typeface="Meiryo UI" panose="020B0604030504040204" pitchFamily="50" charset="-128"/>
            </a:endParaRPr>
          </a:p>
          <a:p>
            <a:pPr algn="ctr"/>
            <a:r>
              <a:rPr lang="ja-JP" altLang="en-US" sz="1600" b="1">
                <a:solidFill>
                  <a:schemeClr val="tx1"/>
                </a:solidFill>
                <a:latin typeface="Meiryo UI" panose="020B0604030504040204" pitchFamily="50" charset="-128"/>
                <a:ea typeface="Meiryo UI" panose="020B0604030504040204" pitchFamily="50" charset="-128"/>
              </a:rPr>
              <a:t>基盤技術</a:t>
            </a:r>
          </a:p>
        </p:txBody>
      </p:sp>
      <p:sp>
        <p:nvSpPr>
          <p:cNvPr id="11" name="正方形/長方形 10">
            <a:extLst>
              <a:ext uri="{FF2B5EF4-FFF2-40B4-BE49-F238E27FC236}">
                <a16:creationId xmlns:a16="http://schemas.microsoft.com/office/drawing/2014/main" id="{92E7B05F-F8B3-4983-9754-8048061FFBC9}"/>
              </a:ext>
            </a:extLst>
          </p:cNvPr>
          <p:cNvSpPr/>
          <p:nvPr/>
        </p:nvSpPr>
        <p:spPr bwMode="auto">
          <a:xfrm>
            <a:off x="1769885" y="3246361"/>
            <a:ext cx="6202143" cy="3061455"/>
          </a:xfrm>
          <a:prstGeom prst="rect">
            <a:avLst/>
          </a:prstGeom>
          <a:solidFill>
            <a:schemeClr val="accent6">
              <a:lumMod val="40000"/>
              <a:lumOff val="60000"/>
            </a:schemeClr>
          </a:solidFill>
          <a:ln w="28575">
            <a:solidFill>
              <a:schemeClr val="tx2"/>
            </a:solidFill>
            <a:miter lim="800000"/>
            <a:headEnd/>
            <a:tailEnd/>
          </a:ln>
          <a:effectLst/>
        </p:spPr>
        <p:txBody>
          <a:bodyPr wrap="none" rtlCol="0" anchor="t"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分野間データ連携基盤技術</a:t>
            </a:r>
          </a:p>
        </p:txBody>
      </p:sp>
      <p:sp>
        <p:nvSpPr>
          <p:cNvPr id="12" name="正方形/長方形 11">
            <a:extLst>
              <a:ext uri="{FF2B5EF4-FFF2-40B4-BE49-F238E27FC236}">
                <a16:creationId xmlns:a16="http://schemas.microsoft.com/office/drawing/2014/main" id="{DBDB78D4-5B5D-40E6-8EA8-CE029EB891AE}"/>
              </a:ext>
            </a:extLst>
          </p:cNvPr>
          <p:cNvSpPr/>
          <p:nvPr/>
        </p:nvSpPr>
        <p:spPr bwMode="auto">
          <a:xfrm>
            <a:off x="8579520" y="3865408"/>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認知的</a:t>
            </a:r>
            <a:r>
              <a:rPr lang="ja-JP" altLang="en-US" sz="1000">
                <a:solidFill>
                  <a:schemeClr val="tx1"/>
                </a:solidFill>
                <a:latin typeface="Meiryo UI" panose="020B0604030504040204" pitchFamily="50" charset="-128"/>
                <a:ea typeface="Meiryo UI" panose="020B0604030504040204" pitchFamily="50" charset="-128"/>
              </a:rPr>
              <a:t>インタラクション</a:t>
            </a:r>
            <a:endParaRPr lang="ja-JP" altLang="en-US" sz="1000">
              <a:solidFill>
                <a:schemeClr val="tx1"/>
              </a:solidFill>
            </a:endParaRPr>
          </a:p>
        </p:txBody>
      </p:sp>
      <p:sp>
        <p:nvSpPr>
          <p:cNvPr id="13" name="正方形/長方形 12">
            <a:extLst>
              <a:ext uri="{FF2B5EF4-FFF2-40B4-BE49-F238E27FC236}">
                <a16:creationId xmlns:a16="http://schemas.microsoft.com/office/drawing/2014/main" id="{320241BC-20FD-4375-B3F8-1559B1A32373}"/>
              </a:ext>
            </a:extLst>
          </p:cNvPr>
          <p:cNvSpPr/>
          <p:nvPr/>
        </p:nvSpPr>
        <p:spPr bwMode="auto">
          <a:xfrm>
            <a:off x="8579520" y="4474925"/>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高度マルチモーダル</a:t>
            </a:r>
            <a:endParaRPr lang="en-US" altLang="ja-JP" sz="10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a:solidFill>
                  <a:schemeClr val="tx1"/>
                </a:solidFill>
                <a:latin typeface="Meiryo UI" panose="020B0604030504040204" pitchFamily="50" charset="-128"/>
                <a:ea typeface="Meiryo UI" panose="020B0604030504040204" pitchFamily="50" charset="-128"/>
              </a:rPr>
              <a:t>対話処理技術</a:t>
            </a:r>
            <a:endParaRPr lang="ja-JP" altLang="en-US" sz="1000">
              <a:solidFill>
                <a:schemeClr val="tx1"/>
              </a:solidFill>
            </a:endParaRPr>
          </a:p>
        </p:txBody>
      </p:sp>
      <p:cxnSp>
        <p:nvCxnSpPr>
          <p:cNvPr id="14" name="直線コネクタ 13">
            <a:extLst>
              <a:ext uri="{FF2B5EF4-FFF2-40B4-BE49-F238E27FC236}">
                <a16:creationId xmlns:a16="http://schemas.microsoft.com/office/drawing/2014/main" id="{C9A5B53E-8E25-4F12-84D9-D388C4C8242C}"/>
              </a:ext>
            </a:extLst>
          </p:cNvPr>
          <p:cNvCxnSpPr>
            <a:cxnSpLocks/>
            <a:stCxn id="4" idx="2"/>
            <a:endCxn id="5" idx="0"/>
          </p:cNvCxnSpPr>
          <p:nvPr/>
        </p:nvCxnSpPr>
        <p:spPr bwMode="auto">
          <a:xfrm>
            <a:off x="6113520" y="1442729"/>
            <a:ext cx="0" cy="565420"/>
          </a:xfrm>
          <a:prstGeom prst="line">
            <a:avLst/>
          </a:prstGeom>
          <a:solidFill>
            <a:schemeClr val="bg1">
              <a:lumMod val="85000"/>
            </a:schemeClr>
          </a:solidFill>
          <a:ln w="28575">
            <a:solidFill>
              <a:schemeClr val="tx2"/>
            </a:solidFill>
            <a:miter lim="800000"/>
            <a:headEnd/>
            <a:tailEnd/>
          </a:ln>
          <a:effectLst/>
        </p:spPr>
      </p:cxnSp>
      <p:sp>
        <p:nvSpPr>
          <p:cNvPr id="15" name="正方形/長方形 14">
            <a:extLst>
              <a:ext uri="{FF2B5EF4-FFF2-40B4-BE49-F238E27FC236}">
                <a16:creationId xmlns:a16="http://schemas.microsoft.com/office/drawing/2014/main" id="{7E45C667-B901-47C0-AF06-5368A9BA46ED}"/>
              </a:ext>
            </a:extLst>
          </p:cNvPr>
          <p:cNvSpPr/>
          <p:nvPr/>
        </p:nvSpPr>
        <p:spPr bwMode="auto">
          <a:xfrm>
            <a:off x="7859232" y="1581439"/>
            <a:ext cx="2592288" cy="288000"/>
          </a:xfrm>
          <a:prstGeom prst="rect">
            <a:avLst/>
          </a:prstGeom>
          <a:solidFill>
            <a:schemeClr val="bg1">
              <a:lumMod val="95000"/>
            </a:schemeClr>
          </a:solidFill>
          <a:ln w="28575">
            <a:solidFill>
              <a:schemeClr val="tx2"/>
            </a:solidFill>
            <a:miter lim="800000"/>
            <a:headEnd/>
            <a:tailEnd/>
          </a:ln>
          <a:effectLst/>
        </p:spPr>
        <p:txBody>
          <a:bodyPr wrap="none" rtlCol="0" anchor="ctr"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推進委員会　</a:t>
            </a:r>
            <a:r>
              <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関係府省連携等</a:t>
            </a:r>
            <a:endParaRPr lang="ja-JP" altLang="en-US" sz="900">
              <a:solidFill>
                <a:schemeClr val="tx1"/>
              </a:solidFill>
              <a:latin typeface="Meiryo UI" panose="020B0604030504040204" pitchFamily="50" charset="-128"/>
              <a:ea typeface="Meiryo UI" panose="020B0604030504040204" pitchFamily="50" charset="-128"/>
            </a:endParaRPr>
          </a:p>
        </p:txBody>
      </p:sp>
      <p:cxnSp>
        <p:nvCxnSpPr>
          <p:cNvPr id="16" name="コネクタ: カギ線 15">
            <a:extLst>
              <a:ext uri="{FF2B5EF4-FFF2-40B4-BE49-F238E27FC236}">
                <a16:creationId xmlns:a16="http://schemas.microsoft.com/office/drawing/2014/main" id="{54FAB283-9657-4962-ACD8-698004D38D23}"/>
              </a:ext>
            </a:extLst>
          </p:cNvPr>
          <p:cNvCxnSpPr>
            <a:cxnSpLocks/>
            <a:stCxn id="5" idx="2"/>
            <a:endCxn id="10" idx="0"/>
          </p:cNvCxnSpPr>
          <p:nvPr/>
        </p:nvCxnSpPr>
        <p:spPr bwMode="auto">
          <a:xfrm rot="16200000" flipH="1">
            <a:off x="7573416" y="1484254"/>
            <a:ext cx="302211" cy="3222000"/>
          </a:xfrm>
          <a:prstGeom prst="bentConnector3">
            <a:avLst>
              <a:gd name="adj1" fmla="val 50000"/>
            </a:avLst>
          </a:prstGeom>
          <a:solidFill>
            <a:schemeClr val="bg1">
              <a:lumMod val="85000"/>
            </a:schemeClr>
          </a:solidFill>
          <a:ln w="28575">
            <a:solidFill>
              <a:schemeClr val="tx2"/>
            </a:solidFill>
            <a:miter lim="800000"/>
            <a:headEnd/>
            <a:tailEnd/>
          </a:ln>
          <a:effectLst/>
        </p:spPr>
      </p:cxnSp>
      <p:cxnSp>
        <p:nvCxnSpPr>
          <p:cNvPr id="17" name="コネクタ: カギ線 16">
            <a:extLst>
              <a:ext uri="{FF2B5EF4-FFF2-40B4-BE49-F238E27FC236}">
                <a16:creationId xmlns:a16="http://schemas.microsoft.com/office/drawing/2014/main" id="{82040A99-53AA-4AA7-9E7F-17DD17BCAA6F}"/>
              </a:ext>
            </a:extLst>
          </p:cNvPr>
          <p:cNvCxnSpPr>
            <a:cxnSpLocks/>
            <a:stCxn id="5" idx="2"/>
            <a:endCxn id="11" idx="0"/>
          </p:cNvCxnSpPr>
          <p:nvPr/>
        </p:nvCxnSpPr>
        <p:spPr bwMode="auto">
          <a:xfrm rot="5400000">
            <a:off x="5341134" y="2473972"/>
            <a:ext cx="302211" cy="1242564"/>
          </a:xfrm>
          <a:prstGeom prst="bentConnector3">
            <a:avLst>
              <a:gd name="adj1" fmla="val 50000"/>
            </a:avLst>
          </a:prstGeom>
          <a:solidFill>
            <a:schemeClr val="bg1">
              <a:lumMod val="85000"/>
            </a:schemeClr>
          </a:solidFill>
          <a:ln w="28575">
            <a:solidFill>
              <a:schemeClr val="tx2"/>
            </a:solidFill>
            <a:miter lim="800000"/>
            <a:headEnd/>
            <a:tailEnd/>
          </a:ln>
          <a:effectLst/>
        </p:spPr>
      </p:cxnSp>
      <p:sp>
        <p:nvSpPr>
          <p:cNvPr id="18" name="正方形/長方形 17">
            <a:extLst>
              <a:ext uri="{FF2B5EF4-FFF2-40B4-BE49-F238E27FC236}">
                <a16:creationId xmlns:a16="http://schemas.microsoft.com/office/drawing/2014/main" id="{9403C690-D4EA-4B43-A8A5-13C17F9A9DA1}"/>
              </a:ext>
            </a:extLst>
          </p:cNvPr>
          <p:cNvSpPr/>
          <p:nvPr/>
        </p:nvSpPr>
        <p:spPr bwMode="auto">
          <a:xfrm>
            <a:off x="8579520" y="5084442"/>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学術支援技術</a:t>
            </a:r>
            <a:endParaRPr lang="ja-JP" altLang="en-US" sz="1000">
              <a:solidFill>
                <a:schemeClr val="tx1"/>
              </a:solidFill>
            </a:endParaRPr>
          </a:p>
        </p:txBody>
      </p:sp>
      <p:sp>
        <p:nvSpPr>
          <p:cNvPr id="19" name="正方形/長方形 18">
            <a:extLst>
              <a:ext uri="{FF2B5EF4-FFF2-40B4-BE49-F238E27FC236}">
                <a16:creationId xmlns:a16="http://schemas.microsoft.com/office/drawing/2014/main" id="{B7939E7D-E2DA-4D33-AF19-8FDB7BC43857}"/>
              </a:ext>
            </a:extLst>
          </p:cNvPr>
          <p:cNvSpPr/>
          <p:nvPr/>
        </p:nvSpPr>
        <p:spPr bwMode="auto">
          <a:xfrm>
            <a:off x="8579520" y="5693960"/>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介護支援技術</a:t>
            </a:r>
            <a:endParaRPr lang="ja-JP" altLang="en-US" sz="1000">
              <a:solidFill>
                <a:schemeClr val="tx1"/>
              </a:solidFill>
            </a:endParaRPr>
          </a:p>
        </p:txBody>
      </p:sp>
      <p:sp>
        <p:nvSpPr>
          <p:cNvPr id="20" name="正方形/長方形 19">
            <a:extLst>
              <a:ext uri="{FF2B5EF4-FFF2-40B4-BE49-F238E27FC236}">
                <a16:creationId xmlns:a16="http://schemas.microsoft.com/office/drawing/2014/main" id="{4AA927A1-8BF1-4108-9D2C-C3202BB29314}"/>
              </a:ext>
            </a:extLst>
          </p:cNvPr>
          <p:cNvSpPr/>
          <p:nvPr/>
        </p:nvSpPr>
        <p:spPr bwMode="auto">
          <a:xfrm>
            <a:off x="3199735" y="518394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日本電気</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CAF300A-7040-494F-B0F6-C2320F18BE12}"/>
              </a:ext>
            </a:extLst>
          </p:cNvPr>
          <p:cNvSpPr/>
          <p:nvPr/>
        </p:nvSpPr>
        <p:spPr bwMode="auto">
          <a:xfrm>
            <a:off x="3199735" y="4165613"/>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富士通</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F66EDF76-C22C-4BFC-99F7-8F8DE93515C3}"/>
              </a:ext>
            </a:extLst>
          </p:cNvPr>
          <p:cNvSpPr/>
          <p:nvPr/>
        </p:nvSpPr>
        <p:spPr bwMode="auto">
          <a:xfrm>
            <a:off x="3199735" y="576370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東京大学</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D3D5BB3E-337E-4413-81B1-232EA0A33A0D}"/>
              </a:ext>
            </a:extLst>
          </p:cNvPr>
          <p:cNvSpPr/>
          <p:nvPr/>
        </p:nvSpPr>
        <p:spPr bwMode="auto">
          <a:xfrm>
            <a:off x="6179828" y="4265034"/>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en-US" altLang="ja-JP" sz="1100" b="1">
                <a:solidFill>
                  <a:schemeClr val="tx1"/>
                </a:solidFill>
                <a:latin typeface="Meiryo UI" panose="020B0604030504040204" pitchFamily="50" charset="-128"/>
                <a:ea typeface="Meiryo UI" panose="020B0604030504040204" pitchFamily="50" charset="-128"/>
              </a:rPr>
              <a:t>NTT</a:t>
            </a:r>
            <a:r>
              <a:rPr lang="ja-JP" altLang="en-US" sz="1100" b="1">
                <a:solidFill>
                  <a:schemeClr val="tx1"/>
                </a:solidFill>
                <a:latin typeface="Meiryo UI" panose="020B0604030504040204" pitchFamily="50" charset="-128"/>
                <a:ea typeface="Meiryo UI" panose="020B0604030504040204" pitchFamily="50" charset="-128"/>
              </a:rPr>
              <a:t>データ</a:t>
            </a:r>
            <a:endParaRPr lang="en-US" altLang="ja-JP" sz="1100" b="1">
              <a:solidFill>
                <a:schemeClr val="tx1"/>
              </a:solidFill>
              <a:latin typeface="Meiryo UI" panose="020B0604030504040204" pitchFamily="50" charset="-128"/>
              <a:ea typeface="Meiryo UI" panose="020B0604030504040204" pitchFamily="50" charset="-128"/>
            </a:endParaRPr>
          </a:p>
          <a:p>
            <a:pPr>
              <a:lnSpc>
                <a:spcPct val="100000"/>
              </a:lnSpc>
            </a:pP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3C036A0C-D9C0-40A1-A64A-6F5507C89C5A}"/>
              </a:ext>
            </a:extLst>
          </p:cNvPr>
          <p:cNvSpPr/>
          <p:nvPr/>
        </p:nvSpPr>
        <p:spPr bwMode="auto">
          <a:xfrm>
            <a:off x="3199735" y="4674778"/>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en-US" altLang="ja-JP" sz="1100" b="1">
                <a:solidFill>
                  <a:schemeClr val="tx1"/>
                </a:solidFill>
                <a:latin typeface="Meiryo UI" panose="020B0604030504040204" pitchFamily="50" charset="-128"/>
                <a:ea typeface="Meiryo UI" panose="020B0604030504040204" pitchFamily="50" charset="-128"/>
              </a:rPr>
              <a:t>SB</a:t>
            </a:r>
            <a:r>
              <a:rPr lang="ja-JP" altLang="en-US" sz="1100" b="1">
                <a:solidFill>
                  <a:schemeClr val="tx1"/>
                </a:solidFill>
                <a:latin typeface="Meiryo UI" panose="020B0604030504040204" pitchFamily="50" charset="-128"/>
                <a:ea typeface="Meiryo UI" panose="020B0604030504040204" pitchFamily="50" charset="-128"/>
              </a:rPr>
              <a:t>テクノロジー</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10C8CAAF-529E-4723-81DE-8586F7007B57}"/>
              </a:ext>
            </a:extLst>
          </p:cNvPr>
          <p:cNvSpPr/>
          <p:nvPr/>
        </p:nvSpPr>
        <p:spPr bwMode="auto">
          <a:xfrm>
            <a:off x="6177765" y="4774199"/>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lIns="91440" tIns="45720" rIns="91440" bIns="45720" rtlCol="0" anchor="t" anchorCtr="0">
            <a:noAutofit/>
          </a:bodyPr>
          <a:lstStyle/>
          <a:p>
            <a:pPr algn="ctr">
              <a:lnSpc>
                <a:spcPct val="100000"/>
              </a:lnSpc>
            </a:pPr>
            <a:r>
              <a:rPr lang="en-US" altLang="ja-JP" sz="1100" b="1">
                <a:solidFill>
                  <a:schemeClr val="tx1"/>
                </a:solidFill>
                <a:latin typeface="Meiryo UI" panose="020B0604030504040204" pitchFamily="50" charset="-128"/>
                <a:ea typeface="Meiryo UI" panose="020B0604030504040204" pitchFamily="50" charset="-128"/>
              </a:rPr>
              <a:t>JP</a:t>
            </a:r>
            <a:r>
              <a:rPr lang="ja-JP" altLang="en-US" sz="1100" b="1">
                <a:solidFill>
                  <a:schemeClr val="tx1"/>
                </a:solidFill>
                <a:latin typeface="Meiryo UI" panose="020B0604030504040204" pitchFamily="50" charset="-128"/>
                <a:ea typeface="Meiryo UI" panose="020B0604030504040204" pitchFamily="50" charset="-128"/>
              </a:rPr>
              <a:t>テクノサイエンス</a:t>
            </a:r>
            <a:endParaRPr lang="en-US" altLang="ja-JP" sz="1100" b="1">
              <a:solidFill>
                <a:schemeClr val="tx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DCA3F0B9-35F5-4953-B060-089CEDA9D19F}"/>
              </a:ext>
            </a:extLst>
          </p:cNvPr>
          <p:cNvSpPr txBox="1"/>
          <p:nvPr/>
        </p:nvSpPr>
        <p:spPr>
          <a:xfrm>
            <a:off x="2153517" y="1006198"/>
            <a:ext cx="1160894"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安⻄祐⼀郎</a:t>
            </a:r>
            <a:r>
              <a:rPr lang="en-US" altLang="ja-JP" sz="1200">
                <a:solidFill>
                  <a:schemeClr val="tx1"/>
                </a:solidFill>
                <a:latin typeface="Meiryo UI" panose="020B0604030504040204" pitchFamily="50" charset="-128"/>
                <a:ea typeface="Meiryo UI" panose="020B0604030504040204" pitchFamily="50" charset="-128"/>
              </a:rPr>
              <a:t>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⽇本学術振興会</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343168EF-6413-441C-A931-E3BEF6A10F88}"/>
              </a:ext>
            </a:extLst>
          </p:cNvPr>
          <p:cNvSpPr txBox="1"/>
          <p:nvPr/>
        </p:nvSpPr>
        <p:spPr>
          <a:xfrm>
            <a:off x="3699983" y="1020736"/>
            <a:ext cx="1197764"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持丸 正明</a:t>
            </a:r>
            <a:r>
              <a:rPr lang="en-US" altLang="ja-JP" sz="1200">
                <a:solidFill>
                  <a:schemeClr val="tx1"/>
                </a:solidFill>
                <a:latin typeface="Meiryo UI" panose="020B0604030504040204" pitchFamily="50" charset="-128"/>
                <a:ea typeface="Meiryo UI" panose="020B0604030504040204" pitchFamily="50" charset="-128"/>
              </a:rPr>
              <a:t>SPD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産業技術総合研究所</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703E21C4-6010-4C6C-856C-23151ED9885E}"/>
              </a:ext>
            </a:extLst>
          </p:cNvPr>
          <p:cNvSpPr txBox="1"/>
          <p:nvPr/>
        </p:nvSpPr>
        <p:spPr>
          <a:xfrm>
            <a:off x="5354144" y="1020736"/>
            <a:ext cx="1157689"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兼村 厚範</a:t>
            </a:r>
            <a:r>
              <a:rPr lang="en-US" altLang="ja-JP" sz="1200">
                <a:solidFill>
                  <a:schemeClr val="tx1"/>
                </a:solidFill>
                <a:latin typeface="Meiryo UI" panose="020B0604030504040204" pitchFamily="50" charset="-128"/>
                <a:ea typeface="Meiryo UI" panose="020B0604030504040204" pitchFamily="50" charset="-128"/>
              </a:rPr>
              <a:t>SPD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en-US" altLang="ja-JP" sz="800" err="1">
                <a:solidFill>
                  <a:schemeClr val="tx1"/>
                </a:solidFill>
                <a:latin typeface="Meiryo UI" panose="020B0604030504040204" pitchFamily="50" charset="-128"/>
                <a:ea typeface="Meiryo UI" panose="020B0604030504040204" pitchFamily="50" charset="-128"/>
              </a:rPr>
              <a:t>LeapMind</a:t>
            </a: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株</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A868D4B3-50BC-4CDD-AF99-8358BA1537A9}"/>
              </a:ext>
            </a:extLst>
          </p:cNvPr>
          <p:cNvSpPr txBox="1"/>
          <p:nvPr/>
        </p:nvSpPr>
        <p:spPr>
          <a:xfrm>
            <a:off x="6968228" y="1020736"/>
            <a:ext cx="1003800"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越塚 登</a:t>
            </a:r>
            <a:r>
              <a:rPr lang="en-US" altLang="ja-JP" sz="1200">
                <a:solidFill>
                  <a:schemeClr val="tx1"/>
                </a:solidFill>
                <a:latin typeface="Meiryo UI" panose="020B0604030504040204" pitchFamily="50" charset="-128"/>
                <a:ea typeface="Meiryo UI" panose="020B0604030504040204" pitchFamily="50" charset="-128"/>
              </a:rPr>
              <a:t>SPD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東京大学</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1CE2ED58-A78A-40BA-99A3-9342067E20BC}"/>
              </a:ext>
            </a:extLst>
          </p:cNvPr>
          <p:cNvSpPr txBox="1"/>
          <p:nvPr/>
        </p:nvSpPr>
        <p:spPr>
          <a:xfrm>
            <a:off x="8428424" y="1020736"/>
            <a:ext cx="1117614"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川上 登福</a:t>
            </a:r>
            <a:r>
              <a:rPr lang="en-US" altLang="ja-JP" sz="1200">
                <a:solidFill>
                  <a:schemeClr val="tx1"/>
                </a:solidFill>
                <a:latin typeface="Meiryo UI" panose="020B0604030504040204" pitchFamily="50" charset="-128"/>
                <a:ea typeface="Meiryo UI" panose="020B0604030504040204" pitchFamily="50" charset="-128"/>
              </a:rPr>
              <a:t>ISC</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株</a:t>
            </a:r>
            <a:r>
              <a:rPr lang="en-US" altLang="ja-JP" sz="800">
                <a:solidFill>
                  <a:schemeClr val="tx1"/>
                </a:solidFill>
                <a:latin typeface="Meiryo UI" panose="020B0604030504040204" pitchFamily="50" charset="-128"/>
                <a:ea typeface="Meiryo UI" panose="020B0604030504040204" pitchFamily="50" charset="-128"/>
              </a:rPr>
              <a:t>)</a:t>
            </a:r>
            <a:r>
              <a:rPr lang="zh-TW" altLang="en-US" sz="800">
                <a:solidFill>
                  <a:schemeClr val="tx1"/>
                </a:solidFill>
                <a:latin typeface="Meiryo UI" panose="020B0604030504040204" pitchFamily="50" charset="-128"/>
                <a:ea typeface="Meiryo UI" panose="020B0604030504040204" pitchFamily="50" charset="-128"/>
              </a:rPr>
              <a:t>経営共創基盤</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cxnSp>
        <p:nvCxnSpPr>
          <p:cNvPr id="31" name="コネクタ: カギ線 30">
            <a:extLst>
              <a:ext uri="{FF2B5EF4-FFF2-40B4-BE49-F238E27FC236}">
                <a16:creationId xmlns:a16="http://schemas.microsoft.com/office/drawing/2014/main" id="{E2F771DD-9D73-4DF5-B314-59E943900AF3}"/>
              </a:ext>
            </a:extLst>
          </p:cNvPr>
          <p:cNvCxnSpPr>
            <a:stCxn id="4" idx="2"/>
            <a:endCxn id="15" idx="1"/>
          </p:cNvCxnSpPr>
          <p:nvPr/>
        </p:nvCxnSpPr>
        <p:spPr bwMode="auto">
          <a:xfrm rot="16200000" flipH="1">
            <a:off x="6845021" y="711228"/>
            <a:ext cx="282710" cy="1745712"/>
          </a:xfrm>
          <a:prstGeom prst="bentConnector2">
            <a:avLst/>
          </a:prstGeom>
          <a:solidFill>
            <a:schemeClr val="bg1">
              <a:lumMod val="85000"/>
            </a:schemeClr>
          </a:solidFill>
          <a:ln w="28575">
            <a:solidFill>
              <a:schemeClr val="tx2"/>
            </a:solidFill>
            <a:miter lim="800000"/>
            <a:headEnd/>
            <a:tailEnd/>
          </a:ln>
          <a:effectLst/>
        </p:spPr>
      </p:cxnSp>
      <p:cxnSp>
        <p:nvCxnSpPr>
          <p:cNvPr id="32" name="コネクタ: カギ線 31">
            <a:extLst>
              <a:ext uri="{FF2B5EF4-FFF2-40B4-BE49-F238E27FC236}">
                <a16:creationId xmlns:a16="http://schemas.microsoft.com/office/drawing/2014/main" id="{7D0813E0-D04B-4D28-8737-BD3F8ABC8418}"/>
              </a:ext>
            </a:extLst>
          </p:cNvPr>
          <p:cNvCxnSpPr>
            <a:cxnSpLocks/>
            <a:stCxn id="39" idx="2"/>
            <a:endCxn id="23" idx="1"/>
          </p:cNvCxnSpPr>
          <p:nvPr/>
        </p:nvCxnSpPr>
        <p:spPr bwMode="auto">
          <a:xfrm rot="16200000" flipH="1">
            <a:off x="5812309" y="4113515"/>
            <a:ext cx="401042" cy="333995"/>
          </a:xfrm>
          <a:prstGeom prst="bentConnector2">
            <a:avLst/>
          </a:prstGeom>
          <a:noFill/>
          <a:ln w="9525" cap="flat" cmpd="sng" algn="ctr">
            <a:solidFill>
              <a:schemeClr val="tx1"/>
            </a:solidFill>
            <a:prstDash val="solid"/>
            <a:round/>
            <a:headEnd type="none" w="med" len="med"/>
            <a:tailEnd type="none" w="med" len="med"/>
          </a:ln>
          <a:effectLst/>
        </p:spPr>
      </p:cxnSp>
      <p:cxnSp>
        <p:nvCxnSpPr>
          <p:cNvPr id="33" name="コネクタ: カギ線 32">
            <a:extLst>
              <a:ext uri="{FF2B5EF4-FFF2-40B4-BE49-F238E27FC236}">
                <a16:creationId xmlns:a16="http://schemas.microsoft.com/office/drawing/2014/main" id="{D414CFB1-3AC0-4C38-8969-A24583A30780}"/>
              </a:ext>
            </a:extLst>
          </p:cNvPr>
          <p:cNvCxnSpPr>
            <a:cxnSpLocks/>
            <a:stCxn id="39" idx="2"/>
            <a:endCxn id="25" idx="1"/>
          </p:cNvCxnSpPr>
          <p:nvPr/>
        </p:nvCxnSpPr>
        <p:spPr bwMode="auto">
          <a:xfrm rot="16200000" flipH="1">
            <a:off x="5556696" y="4369129"/>
            <a:ext cx="910207" cy="331932"/>
          </a:xfrm>
          <a:prstGeom prst="bentConnector2">
            <a:avLst/>
          </a:prstGeom>
          <a:noFill/>
          <a:ln w="9525" cap="flat" cmpd="sng" algn="ctr">
            <a:solidFill>
              <a:schemeClr val="tx1"/>
            </a:solidFill>
            <a:prstDash val="solid"/>
            <a:round/>
            <a:headEnd type="none" w="med" len="med"/>
            <a:tailEnd type="none" w="med" len="med"/>
          </a:ln>
          <a:effectLst/>
        </p:spPr>
      </p:cxnSp>
      <p:cxnSp>
        <p:nvCxnSpPr>
          <p:cNvPr id="34" name="コネクタ: カギ線 33">
            <a:extLst>
              <a:ext uri="{FF2B5EF4-FFF2-40B4-BE49-F238E27FC236}">
                <a16:creationId xmlns:a16="http://schemas.microsoft.com/office/drawing/2014/main" id="{6B0EA397-B380-4582-8435-9547BB59AD18}"/>
              </a:ext>
            </a:extLst>
          </p:cNvPr>
          <p:cNvCxnSpPr>
            <a:cxnSpLocks/>
            <a:endCxn id="21" idx="1"/>
          </p:cNvCxnSpPr>
          <p:nvPr/>
        </p:nvCxnSpPr>
        <p:spPr bwMode="auto">
          <a:xfrm rot="16200000" flipH="1">
            <a:off x="2871000" y="4052878"/>
            <a:ext cx="425916" cy="231554"/>
          </a:xfrm>
          <a:prstGeom prst="bentConnector2">
            <a:avLst/>
          </a:prstGeom>
          <a:noFill/>
          <a:ln w="9525" cap="flat" cmpd="sng" algn="ctr">
            <a:solidFill>
              <a:schemeClr val="tx1"/>
            </a:solidFill>
            <a:prstDash val="solid"/>
            <a:round/>
            <a:headEnd type="none" w="med" len="med"/>
            <a:tailEnd type="none" w="med" len="med"/>
          </a:ln>
          <a:effectLst/>
        </p:spPr>
      </p:cxnSp>
      <p:cxnSp>
        <p:nvCxnSpPr>
          <p:cNvPr id="35" name="コネクタ: カギ線 34">
            <a:extLst>
              <a:ext uri="{FF2B5EF4-FFF2-40B4-BE49-F238E27FC236}">
                <a16:creationId xmlns:a16="http://schemas.microsoft.com/office/drawing/2014/main" id="{716CB9C5-FC49-440F-B71C-5579E85AE545}"/>
              </a:ext>
            </a:extLst>
          </p:cNvPr>
          <p:cNvCxnSpPr>
            <a:cxnSpLocks/>
            <a:endCxn id="24" idx="1"/>
          </p:cNvCxnSpPr>
          <p:nvPr/>
        </p:nvCxnSpPr>
        <p:spPr bwMode="auto">
          <a:xfrm rot="16200000" flipH="1">
            <a:off x="2577442" y="4268485"/>
            <a:ext cx="1010968" cy="233618"/>
          </a:xfrm>
          <a:prstGeom prst="bentConnector2">
            <a:avLst/>
          </a:prstGeom>
          <a:noFill/>
          <a:ln w="9525" cap="flat" cmpd="sng" algn="ctr">
            <a:solidFill>
              <a:schemeClr val="tx1"/>
            </a:solidFill>
            <a:prstDash val="solid"/>
            <a:round/>
            <a:headEnd type="none" w="med" len="med"/>
            <a:tailEnd type="none" w="med" len="med"/>
          </a:ln>
          <a:effectLst/>
        </p:spPr>
      </p:cxnSp>
      <p:cxnSp>
        <p:nvCxnSpPr>
          <p:cNvPr id="36" name="コネクタ: カギ線 35">
            <a:extLst>
              <a:ext uri="{FF2B5EF4-FFF2-40B4-BE49-F238E27FC236}">
                <a16:creationId xmlns:a16="http://schemas.microsoft.com/office/drawing/2014/main" id="{3007E532-334D-404E-BDB6-724D347D8202}"/>
              </a:ext>
            </a:extLst>
          </p:cNvPr>
          <p:cNvCxnSpPr>
            <a:cxnSpLocks/>
            <a:endCxn id="20" idx="1"/>
          </p:cNvCxnSpPr>
          <p:nvPr/>
        </p:nvCxnSpPr>
        <p:spPr bwMode="auto">
          <a:xfrm rot="16200000" flipH="1">
            <a:off x="2714397" y="4914604"/>
            <a:ext cx="737056" cy="233619"/>
          </a:xfrm>
          <a:prstGeom prst="bentConnector2">
            <a:avLst/>
          </a:prstGeom>
          <a:noFill/>
          <a:ln w="9525" cap="flat" cmpd="sng" algn="ctr">
            <a:solidFill>
              <a:schemeClr val="tx1"/>
            </a:solidFill>
            <a:prstDash val="solid"/>
            <a:round/>
            <a:headEnd type="none" w="med" len="med"/>
            <a:tailEnd type="none" w="med" len="med"/>
          </a:ln>
          <a:effectLst/>
        </p:spPr>
      </p:cxnSp>
      <p:cxnSp>
        <p:nvCxnSpPr>
          <p:cNvPr id="37" name="コネクタ: カギ線 36">
            <a:extLst>
              <a:ext uri="{FF2B5EF4-FFF2-40B4-BE49-F238E27FC236}">
                <a16:creationId xmlns:a16="http://schemas.microsoft.com/office/drawing/2014/main" id="{BBC1DB7F-403B-4990-8BBB-9F9689140CD8}"/>
              </a:ext>
            </a:extLst>
          </p:cNvPr>
          <p:cNvCxnSpPr>
            <a:cxnSpLocks/>
            <a:endCxn id="22" idx="1"/>
          </p:cNvCxnSpPr>
          <p:nvPr/>
        </p:nvCxnSpPr>
        <p:spPr bwMode="auto">
          <a:xfrm rot="16200000" flipH="1">
            <a:off x="2528011" y="5307978"/>
            <a:ext cx="1109830" cy="233618"/>
          </a:xfrm>
          <a:prstGeom prst="bentConnector2">
            <a:avLst/>
          </a:prstGeom>
          <a:noFill/>
          <a:ln w="9525" cap="flat" cmpd="sng" algn="ctr">
            <a:solidFill>
              <a:schemeClr val="tx1"/>
            </a:solidFill>
            <a:prstDash val="solid"/>
            <a:round/>
            <a:headEnd type="none" w="med" len="med"/>
            <a:tailEnd type="none" w="med" len="med"/>
          </a:ln>
          <a:effectLst/>
        </p:spPr>
      </p:cxnSp>
      <p:sp>
        <p:nvSpPr>
          <p:cNvPr id="38" name="正方形/長方形 37">
            <a:extLst>
              <a:ext uri="{FF2B5EF4-FFF2-40B4-BE49-F238E27FC236}">
                <a16:creationId xmlns:a16="http://schemas.microsoft.com/office/drawing/2014/main" id="{9B4DBF06-7BFD-4445-8EFB-9E7AC93C8388}"/>
              </a:ext>
            </a:extLst>
          </p:cNvPr>
          <p:cNvSpPr/>
          <p:nvPr/>
        </p:nvSpPr>
        <p:spPr bwMode="auto">
          <a:xfrm>
            <a:off x="2611740" y="364799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cs typeface="Meiryo UI" panose="020B0604030504040204" pitchFamily="50" charset="-128"/>
              </a:rPr>
              <a:t>日立製作所</a:t>
            </a:r>
            <a:endParaRPr lang="ja-JP" altLang="en-US" sz="100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6A876912-526A-4D09-BD85-B806DA445140}"/>
              </a:ext>
            </a:extLst>
          </p:cNvPr>
          <p:cNvSpPr/>
          <p:nvPr/>
        </p:nvSpPr>
        <p:spPr bwMode="auto">
          <a:xfrm>
            <a:off x="5179833" y="364799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国立情報学研究所</a:t>
            </a:r>
            <a:endParaRPr lang="en-US" altLang="ja-JP" sz="1100" b="1">
              <a:solidFill>
                <a:schemeClr val="tx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59D4DED2-9333-4A08-ABCC-A2B83F7689D3}"/>
              </a:ext>
            </a:extLst>
          </p:cNvPr>
          <p:cNvSpPr txBox="1"/>
          <p:nvPr/>
        </p:nvSpPr>
        <p:spPr>
          <a:xfrm>
            <a:off x="636797" y="6333026"/>
            <a:ext cx="5279257"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en-US" altLang="ja-JP"/>
              <a:t>IT</a:t>
            </a:r>
            <a:r>
              <a:rPr lang="ja-JP" altLang="en-US"/>
              <a:t>総合戦略本部データ戦略タスクフォース（第６回）「越塚構成員説明資料」より作成</a:t>
            </a:r>
            <a:endParaRPr lang="en-US" altLang="ja-JP"/>
          </a:p>
          <a:p>
            <a:r>
              <a:rPr lang="en-US" altLang="ja-JP"/>
              <a:t>https://www.kantei.go.jp/jp/singi/it2/dgov/data_strategy_tf/dai6/siryou4.pdf</a:t>
            </a:r>
            <a:endParaRPr lang="ja-JP" altLang="en-US"/>
          </a:p>
        </p:txBody>
      </p:sp>
    </p:spTree>
    <p:extLst>
      <p:ext uri="{BB962C8B-B14F-4D97-AF65-F5344CB8AC3E}">
        <p14:creationId xmlns:p14="http://schemas.microsoft.com/office/powerpoint/2010/main" val="224202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B9350C-89CB-4A91-B05B-9079B5D13E08}"/>
              </a:ext>
            </a:extLst>
          </p:cNvPr>
          <p:cNvSpPr>
            <a:spLocks noGrp="1"/>
          </p:cNvSpPr>
          <p:nvPr>
            <p:ph type="body" sz="quarter" idx="13"/>
          </p:nvPr>
        </p:nvSpPr>
        <p:spPr/>
        <p:txBody>
          <a:bodyPr>
            <a:normAutofit lnSpcReduction="10000"/>
          </a:bodyPr>
          <a:lstStyle/>
          <a:p>
            <a:r>
              <a:rPr lang="en-US" altLang="ja-JP"/>
              <a:t>2.4</a:t>
            </a:r>
            <a:r>
              <a:rPr lang="ja-JP" altLang="en-US"/>
              <a:t>．取組内容</a:t>
            </a:r>
          </a:p>
        </p:txBody>
      </p:sp>
      <p:grpSp>
        <p:nvGrpSpPr>
          <p:cNvPr id="5" name="グループ化 4">
            <a:extLst>
              <a:ext uri="{FF2B5EF4-FFF2-40B4-BE49-F238E27FC236}">
                <a16:creationId xmlns:a16="http://schemas.microsoft.com/office/drawing/2014/main" id="{B3FBA15B-7A86-42E1-8A99-D8D59364FDD3}"/>
              </a:ext>
            </a:extLst>
          </p:cNvPr>
          <p:cNvGrpSpPr/>
          <p:nvPr/>
        </p:nvGrpSpPr>
        <p:grpSpPr>
          <a:xfrm>
            <a:off x="240493" y="1366334"/>
            <a:ext cx="11724493" cy="5313246"/>
            <a:chOff x="156391" y="1025674"/>
            <a:chExt cx="8742667" cy="5536853"/>
          </a:xfrm>
        </p:grpSpPr>
        <p:sp>
          <p:nvSpPr>
            <p:cNvPr id="6" name="角丸四角形 447">
              <a:extLst>
                <a:ext uri="{FF2B5EF4-FFF2-40B4-BE49-F238E27FC236}">
                  <a16:creationId xmlns:a16="http://schemas.microsoft.com/office/drawing/2014/main" id="{1D9072CA-8F81-432D-AD69-DA4ECA2E5BDC}"/>
                </a:ext>
              </a:extLst>
            </p:cNvPr>
            <p:cNvSpPr/>
            <p:nvPr/>
          </p:nvSpPr>
          <p:spPr bwMode="auto">
            <a:xfrm>
              <a:off x="156392" y="1628236"/>
              <a:ext cx="1404000" cy="1999257"/>
            </a:xfrm>
            <a:prstGeom prst="roundRect">
              <a:avLst>
                <a:gd name="adj" fmla="val 6329"/>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①研究開発</a:t>
              </a:r>
            </a:p>
          </p:txBody>
        </p:sp>
        <p:sp>
          <p:nvSpPr>
            <p:cNvPr id="7" name="角丸四角形 448">
              <a:extLst>
                <a:ext uri="{FF2B5EF4-FFF2-40B4-BE49-F238E27FC236}">
                  <a16:creationId xmlns:a16="http://schemas.microsoft.com/office/drawing/2014/main" id="{1AC0D884-2604-4A99-AF89-98C0DF96B32A}"/>
                </a:ext>
              </a:extLst>
            </p:cNvPr>
            <p:cNvSpPr/>
            <p:nvPr/>
          </p:nvSpPr>
          <p:spPr bwMode="auto">
            <a:xfrm>
              <a:off x="156391" y="3720794"/>
              <a:ext cx="2844000" cy="885044"/>
            </a:xfrm>
            <a:prstGeom prst="roundRect">
              <a:avLst>
                <a:gd name="adj" fmla="val 10262"/>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②有効性検証</a:t>
              </a:r>
            </a:p>
          </p:txBody>
        </p:sp>
        <p:sp>
          <p:nvSpPr>
            <p:cNvPr id="8" name="角丸四角形 449">
              <a:extLst>
                <a:ext uri="{FF2B5EF4-FFF2-40B4-BE49-F238E27FC236}">
                  <a16:creationId xmlns:a16="http://schemas.microsoft.com/office/drawing/2014/main" id="{37C27689-0008-42C0-8FA4-31A31BBC1A49}"/>
                </a:ext>
              </a:extLst>
            </p:cNvPr>
            <p:cNvSpPr/>
            <p:nvPr/>
          </p:nvSpPr>
          <p:spPr bwMode="auto">
            <a:xfrm>
              <a:off x="156391" y="5677483"/>
              <a:ext cx="2844000" cy="885044"/>
            </a:xfrm>
            <a:prstGeom prst="roundRect">
              <a:avLst>
                <a:gd name="adj" fmla="val 7112"/>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④国際相互連携</a:t>
              </a:r>
            </a:p>
          </p:txBody>
        </p:sp>
        <p:sp>
          <p:nvSpPr>
            <p:cNvPr id="9" name="角丸四角形 450">
              <a:extLst>
                <a:ext uri="{FF2B5EF4-FFF2-40B4-BE49-F238E27FC236}">
                  <a16:creationId xmlns:a16="http://schemas.microsoft.com/office/drawing/2014/main" id="{3FEEDEAE-7560-40D9-BE83-68F7D2865237}"/>
                </a:ext>
              </a:extLst>
            </p:cNvPr>
            <p:cNvSpPr/>
            <p:nvPr/>
          </p:nvSpPr>
          <p:spPr bwMode="auto">
            <a:xfrm>
              <a:off x="156391" y="4699139"/>
              <a:ext cx="2844000" cy="885044"/>
            </a:xfrm>
            <a:prstGeom prst="roundRect">
              <a:avLst>
                <a:gd name="adj" fmla="val 8015"/>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③社会実装推進</a:t>
              </a:r>
            </a:p>
          </p:txBody>
        </p:sp>
        <p:sp>
          <p:nvSpPr>
            <p:cNvPr id="10" name="テキスト ボックス 9">
              <a:extLst>
                <a:ext uri="{FF2B5EF4-FFF2-40B4-BE49-F238E27FC236}">
                  <a16:creationId xmlns:a16="http://schemas.microsoft.com/office/drawing/2014/main" id="{3F4EF827-870F-449F-91FB-020E48B125FF}"/>
                </a:ext>
              </a:extLst>
            </p:cNvPr>
            <p:cNvSpPr txBox="1"/>
            <p:nvPr/>
          </p:nvSpPr>
          <p:spPr>
            <a:xfrm>
              <a:off x="3104436" y="1628237"/>
              <a:ext cx="5794621" cy="648000"/>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データ連携を実現させるための技術仕様やルールの検討</a:t>
              </a:r>
              <a:endParaRPr lang="en-US" altLang="ja-JP" sz="140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カタログ項目仕様、トラスト共通</a:t>
              </a:r>
              <a:r>
                <a:rPr lang="en-US" altLang="ja-JP" sz="1400">
                  <a:solidFill>
                    <a:schemeClr val="tx1"/>
                  </a:solidFill>
                  <a:latin typeface="Meiryo UI" panose="020B0604030504040204" pitchFamily="50" charset="-128"/>
                  <a:ea typeface="Meiryo UI" panose="020B0604030504040204" pitchFamily="50" charset="-128"/>
                </a:rPr>
                <a:t>API</a:t>
              </a:r>
              <a:r>
                <a:rPr lang="ja-JP" altLang="en-US" sz="1400">
                  <a:solidFill>
                    <a:schemeClr val="tx1"/>
                  </a:solidFill>
                  <a:latin typeface="Meiryo UI" panose="020B0604030504040204" pitchFamily="50" charset="-128"/>
                  <a:ea typeface="Meiryo UI" panose="020B0604030504040204" pitchFamily="50" charset="-128"/>
                </a:rPr>
                <a:t>仕様、日本版トラステッドリスト仕様、等</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29085E4-03B0-4B91-9FA1-12F01BDEFD3A}"/>
                </a:ext>
              </a:extLst>
            </p:cNvPr>
            <p:cNvSpPr txBox="1"/>
            <p:nvPr/>
          </p:nvSpPr>
          <p:spPr>
            <a:xfrm>
              <a:off x="3104436" y="3720794"/>
              <a:ext cx="5794621" cy="885044"/>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策定した仕様、開発したソフト</a:t>
              </a:r>
              <a:r>
                <a:rPr lang="en-US" altLang="ja-JP">
                  <a:solidFill>
                    <a:schemeClr val="tx1"/>
                  </a:solidFill>
                  <a:latin typeface="Meiryo UI" panose="020B0604030504040204" pitchFamily="50" charset="-128"/>
                  <a:ea typeface="Meiryo UI" panose="020B0604030504040204" pitchFamily="50" charset="-128"/>
                </a:rPr>
                <a:t>/</a:t>
              </a:r>
              <a:r>
                <a:rPr lang="ja-JP" altLang="en-US">
                  <a:solidFill>
                    <a:schemeClr val="tx1"/>
                  </a:solidFill>
                  <a:latin typeface="Meiryo UI" panose="020B0604030504040204" pitchFamily="50" charset="-128"/>
                  <a:ea typeface="Meiryo UI" panose="020B0604030504040204" pitchFamily="50" charset="-128"/>
                </a:rPr>
                <a:t>ツールの有効性確認のための実証</a:t>
              </a:r>
              <a:endParaRPr lang="en-US" altLang="ja-JP" sz="140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防災分野、</a:t>
              </a:r>
              <a:r>
                <a:rPr lang="zh-TW" altLang="en-US" sz="1400">
                  <a:solidFill>
                    <a:schemeClr val="tx1"/>
                  </a:solidFill>
                  <a:latin typeface="Meiryo UI" panose="020B0604030504040204" pitchFamily="50" charset="-128"/>
                  <a:ea typeface="Meiryo UI" panose="020B0604030504040204" pitchFamily="50" charset="-128"/>
                </a:rPr>
                <a:t>地理空間分野</a:t>
              </a:r>
              <a:r>
                <a:rPr lang="ja-JP" altLang="en-US" sz="1400">
                  <a:solidFill>
                    <a:schemeClr val="tx1"/>
                  </a:solidFill>
                  <a:latin typeface="Meiryo UI" panose="020B0604030504040204" pitchFamily="50" charset="-128"/>
                  <a:ea typeface="Meiryo UI" panose="020B0604030504040204" pitchFamily="50" charset="-128"/>
                </a:rPr>
                <a:t>、ヒューマンインタラクション基盤連携、等</a:t>
              </a:r>
              <a:r>
                <a:rPr lang="en-US" altLang="ja-JP" sz="1400">
                  <a:solidFill>
                    <a:schemeClr val="tx1"/>
                  </a:solidFill>
                  <a:latin typeface="Meiryo UI" panose="020B0604030504040204" pitchFamily="50" charset="-128"/>
                  <a:ea typeface="Meiryo UI" panose="020B0604030504040204" pitchFamily="50" charset="-128"/>
                </a:rPr>
                <a:t>)</a:t>
              </a:r>
            </a:p>
          </p:txBody>
        </p:sp>
        <p:sp>
          <p:nvSpPr>
            <p:cNvPr id="12" name="テキスト ボックス 11">
              <a:extLst>
                <a:ext uri="{FF2B5EF4-FFF2-40B4-BE49-F238E27FC236}">
                  <a16:creationId xmlns:a16="http://schemas.microsoft.com/office/drawing/2014/main" id="{C7AA4A93-0CD5-4E9C-95FA-1378CEFC02A2}"/>
                </a:ext>
              </a:extLst>
            </p:cNvPr>
            <p:cNvSpPr txBox="1"/>
            <p:nvPr/>
          </p:nvSpPr>
          <p:spPr>
            <a:xfrm>
              <a:off x="3104436" y="5677483"/>
              <a:ext cx="5794621" cy="885044"/>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日欧間、日米間のデータ連携に向けた活動推進</a:t>
              </a:r>
              <a:endParaRPr lang="en-US" altLang="ja-JP">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a:t>
              </a:r>
              <a:r>
                <a:rPr lang="en-US" altLang="ja-JP">
                  <a:solidFill>
                    <a:schemeClr val="tx1"/>
                  </a:solidFill>
                  <a:latin typeface="Meiryo UI" panose="020B0604030504040204" pitchFamily="50" charset="-128"/>
                  <a:ea typeface="Meiryo UI" panose="020B0604030504040204" pitchFamily="50" charset="-128"/>
                </a:rPr>
                <a:t>IDSA/GAIA-X</a:t>
              </a:r>
              <a:r>
                <a:rPr lang="ja-JP" altLang="en-US">
                  <a:solidFill>
                    <a:schemeClr val="tx1"/>
                  </a:solidFill>
                  <a:latin typeface="Meiryo UI" panose="020B0604030504040204" pitchFamily="50" charset="-128"/>
                  <a:ea typeface="Meiryo UI" panose="020B0604030504040204" pitchFamily="50" charset="-128"/>
                </a:rPr>
                <a:t>連携、トラストリスト連携、等）</a:t>
              </a:r>
              <a:endParaRPr lang="en-US" altLang="ja-JP">
                <a:solidFill>
                  <a:schemeClr val="tx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7C609F5A-CEDC-44D6-904C-2E5E622CD4E2}"/>
                </a:ext>
              </a:extLst>
            </p:cNvPr>
            <p:cNvSpPr txBox="1"/>
            <p:nvPr/>
          </p:nvSpPr>
          <p:spPr>
            <a:xfrm>
              <a:off x="3104436" y="4699139"/>
              <a:ext cx="5794621" cy="885044"/>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en-US" altLang="ja-JP" dirty="0">
                  <a:solidFill>
                    <a:schemeClr val="tx1"/>
                  </a:solidFill>
                  <a:latin typeface="Meiryo UI" panose="020B0604030504040204" pitchFamily="50" charset="-128"/>
                  <a:ea typeface="Meiryo UI" panose="020B0604030504040204" pitchFamily="50" charset="-128"/>
                </a:rPr>
                <a:t>DATA-EX</a:t>
              </a:r>
              <a:r>
                <a:rPr lang="ja-JP" altLang="en-US" dirty="0">
                  <a:solidFill>
                    <a:schemeClr val="tx1"/>
                  </a:solidFill>
                  <a:latin typeface="Meiryo UI" panose="020B0604030504040204" pitchFamily="50" charset="-128"/>
                  <a:ea typeface="Meiryo UI" panose="020B0604030504040204" pitchFamily="50" charset="-128"/>
                </a:rPr>
                <a:t>の実現に向けて</a:t>
              </a:r>
              <a:r>
                <a:rPr lang="en-US" altLang="ja-JP" dirty="0">
                  <a:solidFill>
                    <a:schemeClr val="tx1"/>
                  </a:solidFill>
                  <a:latin typeface="Meiryo UI" panose="020B0604030504040204" pitchFamily="50" charset="-128"/>
                  <a:ea typeface="Meiryo UI" panose="020B0604030504040204" pitchFamily="50" charset="-128"/>
                </a:rPr>
                <a:t>DSA</a:t>
              </a:r>
              <a:r>
                <a:rPr lang="ja-JP" altLang="en-US" dirty="0">
                  <a:solidFill>
                    <a:schemeClr val="tx1"/>
                  </a:solidFill>
                  <a:latin typeface="Meiryo UI" panose="020B0604030504040204" pitchFamily="50" charset="-128"/>
                  <a:ea typeface="Meiryo UI" panose="020B0604030504040204" pitchFamily="50" charset="-128"/>
                </a:rPr>
                <a:t>の</a:t>
              </a:r>
              <a:r>
                <a:rPr lang="ja-JP" altLang="en-US" dirty="0">
                  <a:latin typeface="Meiryo UI" panose="020B0604030504040204" pitchFamily="50" charset="-128"/>
                  <a:ea typeface="Meiryo UI" panose="020B0604030504040204" pitchFamily="50" charset="-128"/>
                </a:rPr>
                <a:t>設立を支援</a:t>
              </a:r>
              <a:r>
                <a:rPr lang="ja-JP" altLang="en-US" dirty="0">
                  <a:solidFill>
                    <a:schemeClr val="tx1"/>
                  </a:solidFill>
                  <a:latin typeface="Meiryo UI" panose="020B0604030504040204" pitchFamily="50" charset="-128"/>
                  <a:ea typeface="Meiryo UI" panose="020B0604030504040204" pitchFamily="50" charset="-128"/>
                </a:rPr>
                <a:t>。</a:t>
              </a:r>
              <a:endParaRPr lang="en-US" altLang="ja-JP" dirty="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dirty="0">
                  <a:solidFill>
                    <a:schemeClr val="tx1"/>
                  </a:solidFill>
                  <a:latin typeface="Meiryo UI" panose="020B0604030504040204" pitchFamily="50" charset="-128"/>
                  <a:ea typeface="Meiryo UI" panose="020B0604030504040204" pitchFamily="50" charset="-128"/>
                </a:rPr>
                <a:t>データカタログやコネクタの普及に向けた説明会や試行環境の提供。</a:t>
              </a:r>
              <a:endParaRPr lang="en-US" altLang="ja-JP" dirty="0">
                <a:solidFill>
                  <a:schemeClr val="tx1"/>
                </a:solidFill>
                <a:latin typeface="Meiryo UI" panose="020B0604030504040204" pitchFamily="50" charset="-128"/>
                <a:ea typeface="Meiryo UI" panose="020B0604030504040204" pitchFamily="50" charset="-128"/>
              </a:endParaRPr>
            </a:p>
          </p:txBody>
        </p:sp>
        <p:cxnSp>
          <p:nvCxnSpPr>
            <p:cNvPr id="14" name="直線コネクタ 13">
              <a:extLst>
                <a:ext uri="{FF2B5EF4-FFF2-40B4-BE49-F238E27FC236}">
                  <a16:creationId xmlns:a16="http://schemas.microsoft.com/office/drawing/2014/main" id="{B4D736EC-4C3F-4812-AB75-354B54515F04}"/>
                </a:ext>
              </a:extLst>
            </p:cNvPr>
            <p:cNvCxnSpPr>
              <a:cxnSpLocks/>
            </p:cNvCxnSpPr>
            <p:nvPr/>
          </p:nvCxnSpPr>
          <p:spPr bwMode="auto">
            <a:xfrm>
              <a:off x="156391" y="1534490"/>
              <a:ext cx="2844000" cy="0"/>
            </a:xfrm>
            <a:prstGeom prst="line">
              <a:avLst/>
            </a:prstGeom>
            <a:noFill/>
            <a:ln w="57150" cap="flat" cmpd="sng" algn="ctr">
              <a:solidFill>
                <a:schemeClr val="bg1">
                  <a:lumMod val="50000"/>
                </a:schemeClr>
              </a:solidFill>
              <a:prstDash val="solid"/>
              <a:round/>
              <a:headEnd type="none" w="med" len="med"/>
              <a:tailEnd type="none" w="med" len="med"/>
            </a:ln>
            <a:effectLst/>
          </p:spPr>
        </p:cxnSp>
        <p:sp>
          <p:nvSpPr>
            <p:cNvPr id="15" name="テキスト ボックス 14">
              <a:extLst>
                <a:ext uri="{FF2B5EF4-FFF2-40B4-BE49-F238E27FC236}">
                  <a16:creationId xmlns:a16="http://schemas.microsoft.com/office/drawing/2014/main" id="{E1553FEF-0216-4A8D-9300-147482FED7BE}"/>
                </a:ext>
              </a:extLst>
            </p:cNvPr>
            <p:cNvSpPr txBox="1"/>
            <p:nvPr/>
          </p:nvSpPr>
          <p:spPr>
            <a:xfrm>
              <a:off x="799171" y="1025674"/>
              <a:ext cx="1558440" cy="424732"/>
            </a:xfrm>
            <a:prstGeom prst="rect">
              <a:avLst/>
            </a:prstGeom>
            <a:noFill/>
            <a:ln>
              <a:noFill/>
            </a:ln>
          </p:spPr>
          <p:txBody>
            <a:bodyPr wrap="none" rtlCol="0">
              <a:noAutofit/>
            </a:bodyPr>
            <a:lstStyle/>
            <a:p>
              <a:pPr algn="ctr"/>
              <a:r>
                <a:rPr lang="ja-JP" altLang="en-US" sz="2800" b="1">
                  <a:solidFill>
                    <a:schemeClr val="tx1"/>
                  </a:solidFill>
                  <a:latin typeface="Meiryo UI" panose="020B0604030504040204" pitchFamily="50" charset="-128"/>
                  <a:ea typeface="Meiryo UI" panose="020B0604030504040204" pitchFamily="50" charset="-128"/>
                </a:rPr>
                <a:t>取組テーマ</a:t>
              </a:r>
            </a:p>
          </p:txBody>
        </p:sp>
        <p:cxnSp>
          <p:nvCxnSpPr>
            <p:cNvPr id="16" name="直線コネクタ 15">
              <a:extLst>
                <a:ext uri="{FF2B5EF4-FFF2-40B4-BE49-F238E27FC236}">
                  <a16:creationId xmlns:a16="http://schemas.microsoft.com/office/drawing/2014/main" id="{9E29F154-B5A0-4B93-9621-AC4B0BEAF271}"/>
                </a:ext>
              </a:extLst>
            </p:cNvPr>
            <p:cNvCxnSpPr>
              <a:cxnSpLocks/>
            </p:cNvCxnSpPr>
            <p:nvPr/>
          </p:nvCxnSpPr>
          <p:spPr bwMode="auto">
            <a:xfrm>
              <a:off x="3104436" y="1534490"/>
              <a:ext cx="5794622" cy="0"/>
            </a:xfrm>
            <a:prstGeom prst="line">
              <a:avLst/>
            </a:prstGeom>
            <a:noFill/>
            <a:ln w="57150" cap="flat" cmpd="sng" algn="ctr">
              <a:solidFill>
                <a:schemeClr val="bg1">
                  <a:lumMod val="50000"/>
                </a:schemeClr>
              </a:solidFill>
              <a:prstDash val="solid"/>
              <a:round/>
              <a:headEnd type="none" w="med" len="med"/>
              <a:tailEnd type="none" w="med" len="med"/>
            </a:ln>
            <a:effectLst/>
          </p:spPr>
        </p:cxnSp>
        <p:sp>
          <p:nvSpPr>
            <p:cNvPr id="17" name="テキスト ボックス 16">
              <a:extLst>
                <a:ext uri="{FF2B5EF4-FFF2-40B4-BE49-F238E27FC236}">
                  <a16:creationId xmlns:a16="http://schemas.microsoft.com/office/drawing/2014/main" id="{47EC72C2-EB3A-445A-97C9-C0ABC51C85A9}"/>
                </a:ext>
              </a:extLst>
            </p:cNvPr>
            <p:cNvSpPr txBox="1"/>
            <p:nvPr/>
          </p:nvSpPr>
          <p:spPr>
            <a:xfrm>
              <a:off x="5601637" y="1025674"/>
              <a:ext cx="800219" cy="424732"/>
            </a:xfrm>
            <a:prstGeom prst="rect">
              <a:avLst/>
            </a:prstGeom>
            <a:noFill/>
            <a:ln>
              <a:noFill/>
            </a:ln>
          </p:spPr>
          <p:txBody>
            <a:bodyPr wrap="none" rtlCol="0">
              <a:noAutofit/>
            </a:bodyPr>
            <a:lstStyle/>
            <a:p>
              <a:pPr algn="ctr"/>
              <a:r>
                <a:rPr lang="ja-JP" altLang="en-US" sz="2800" b="1">
                  <a:solidFill>
                    <a:schemeClr val="tx1"/>
                  </a:solidFill>
                  <a:latin typeface="Meiryo UI" panose="020B0604030504040204" pitchFamily="50" charset="-128"/>
                  <a:ea typeface="Meiryo UI" panose="020B0604030504040204" pitchFamily="50" charset="-128"/>
                </a:rPr>
                <a:t>概要</a:t>
              </a:r>
              <a:endParaRPr lang="en-US" altLang="ja-JP" sz="2800" b="1">
                <a:solidFill>
                  <a:schemeClr val="tx1"/>
                </a:solidFill>
                <a:latin typeface="Meiryo UI" panose="020B0604030504040204" pitchFamily="50" charset="-128"/>
                <a:ea typeface="Meiryo UI" panose="020B0604030504040204" pitchFamily="50" charset="-128"/>
              </a:endParaRPr>
            </a:p>
          </p:txBody>
        </p:sp>
        <p:sp>
          <p:nvSpPr>
            <p:cNvPr id="18" name="角丸四角形 447">
              <a:extLst>
                <a:ext uri="{FF2B5EF4-FFF2-40B4-BE49-F238E27FC236}">
                  <a16:creationId xmlns:a16="http://schemas.microsoft.com/office/drawing/2014/main" id="{4AB3E941-285F-4494-85FE-ACD63393474A}"/>
                </a:ext>
              </a:extLst>
            </p:cNvPr>
            <p:cNvSpPr/>
            <p:nvPr/>
          </p:nvSpPr>
          <p:spPr bwMode="auto">
            <a:xfrm>
              <a:off x="1632391" y="1628236"/>
              <a:ext cx="1368000" cy="648000"/>
            </a:xfrm>
            <a:prstGeom prst="roundRect">
              <a:avLst>
                <a:gd name="adj" fmla="val 8283"/>
              </a:avLst>
            </a:prstGeom>
            <a:solidFill>
              <a:schemeClr val="accent4">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仕様・ルール</a:t>
              </a:r>
            </a:p>
          </p:txBody>
        </p:sp>
        <p:sp>
          <p:nvSpPr>
            <p:cNvPr id="19" name="角丸四角形 447">
              <a:extLst>
                <a:ext uri="{FF2B5EF4-FFF2-40B4-BE49-F238E27FC236}">
                  <a16:creationId xmlns:a16="http://schemas.microsoft.com/office/drawing/2014/main" id="{B8C9CCC9-1E06-4FE6-A9B7-0B0FFD0B0E6F}"/>
                </a:ext>
              </a:extLst>
            </p:cNvPr>
            <p:cNvSpPr/>
            <p:nvPr/>
          </p:nvSpPr>
          <p:spPr bwMode="auto">
            <a:xfrm>
              <a:off x="1632391" y="2303865"/>
              <a:ext cx="1368000" cy="648000"/>
            </a:xfrm>
            <a:prstGeom prst="roundRect">
              <a:avLst>
                <a:gd name="adj" fmla="val 12740"/>
              </a:avLst>
            </a:prstGeom>
            <a:solidFill>
              <a:schemeClr val="accent4">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ソフトウェア</a:t>
              </a:r>
            </a:p>
          </p:txBody>
        </p:sp>
        <p:sp>
          <p:nvSpPr>
            <p:cNvPr id="20" name="角丸四角形 447">
              <a:extLst>
                <a:ext uri="{FF2B5EF4-FFF2-40B4-BE49-F238E27FC236}">
                  <a16:creationId xmlns:a16="http://schemas.microsoft.com/office/drawing/2014/main" id="{1566E425-527D-43C7-9D0C-EDECC38BCCEB}"/>
                </a:ext>
              </a:extLst>
            </p:cNvPr>
            <p:cNvSpPr/>
            <p:nvPr/>
          </p:nvSpPr>
          <p:spPr bwMode="auto">
            <a:xfrm>
              <a:off x="1632391" y="2979493"/>
              <a:ext cx="1368000" cy="648000"/>
            </a:xfrm>
            <a:prstGeom prst="roundRect">
              <a:avLst>
                <a:gd name="adj" fmla="val 8283"/>
              </a:avLst>
            </a:prstGeom>
            <a:solidFill>
              <a:schemeClr val="accent4">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ツール</a:t>
              </a:r>
            </a:p>
          </p:txBody>
        </p:sp>
        <p:sp>
          <p:nvSpPr>
            <p:cNvPr id="21" name="テキスト ボックス 20">
              <a:extLst>
                <a:ext uri="{FF2B5EF4-FFF2-40B4-BE49-F238E27FC236}">
                  <a16:creationId xmlns:a16="http://schemas.microsoft.com/office/drawing/2014/main" id="{9713EC9E-A83F-433A-9567-CCC97A608E38}"/>
                </a:ext>
              </a:extLst>
            </p:cNvPr>
            <p:cNvSpPr txBox="1"/>
            <p:nvPr/>
          </p:nvSpPr>
          <p:spPr>
            <a:xfrm>
              <a:off x="3104436" y="2400484"/>
              <a:ext cx="5794621" cy="648000"/>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仕様に基づきデータ連携に必要なプログラムをプロトタイプを開発し、</a:t>
              </a:r>
              <a:r>
                <a:rPr lang="en-US" altLang="ja-JP">
                  <a:solidFill>
                    <a:schemeClr val="tx1"/>
                  </a:solidFill>
                  <a:latin typeface="Meiryo UI" panose="020B0604030504040204" pitchFamily="50" charset="-128"/>
                  <a:ea typeface="Meiryo UI" panose="020B0604030504040204" pitchFamily="50" charset="-128"/>
                </a:rPr>
                <a:t>OSS</a:t>
              </a:r>
              <a:r>
                <a:rPr lang="ja-JP" altLang="en-US">
                  <a:solidFill>
                    <a:schemeClr val="tx1"/>
                  </a:solidFill>
                  <a:latin typeface="Meiryo UI" panose="020B0604030504040204" pitchFamily="50" charset="-128"/>
                  <a:ea typeface="Meiryo UI" panose="020B0604030504040204" pitchFamily="50" charset="-128"/>
                </a:rPr>
                <a:t>として公開</a:t>
              </a:r>
              <a:endParaRPr lang="en-US" altLang="ja-JP" sz="140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コネクタ、横断検索データカタログサイト、等</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EF48B40F-CDF2-464D-B8A3-003E1C32B0A8}"/>
                </a:ext>
              </a:extLst>
            </p:cNvPr>
            <p:cNvSpPr txBox="1"/>
            <p:nvPr/>
          </p:nvSpPr>
          <p:spPr>
            <a:xfrm>
              <a:off x="3104436" y="3016188"/>
              <a:ext cx="5794621" cy="648000"/>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データ連携のための支援ツールを開発</a:t>
              </a:r>
              <a:endParaRPr lang="en-US" altLang="ja-JP">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データカタログ登録ツール、ドメイン語彙作成支援ツール、等</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grpSp>
      <p:sp>
        <p:nvSpPr>
          <p:cNvPr id="4" name="正方形/長方形 3">
            <a:extLst>
              <a:ext uri="{FF2B5EF4-FFF2-40B4-BE49-F238E27FC236}">
                <a16:creationId xmlns:a16="http://schemas.microsoft.com/office/drawing/2014/main" id="{C57D8F47-E546-4161-8C22-853E5F0DAC1A}"/>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本事業は、分野間データ連携に必要な技術仕様やルールの検討を行うもの。</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検討した仕様については、プロトタイプを開発し有効性を検証。</a:t>
            </a:r>
            <a:r>
              <a:rPr lang="en-US" altLang="ja-JP" sz="1800">
                <a:solidFill>
                  <a:schemeClr val="bg1"/>
                </a:solidFill>
                <a:latin typeface="Meiryo UI" panose="020B0604030504040204" pitchFamily="50" charset="-128"/>
                <a:ea typeface="Meiryo UI" panose="020B0604030504040204" pitchFamily="50" charset="-128"/>
              </a:rPr>
              <a:t>OSS</a:t>
            </a:r>
            <a:r>
              <a:rPr lang="ja-JP" altLang="en-US" sz="1800">
                <a:solidFill>
                  <a:schemeClr val="bg1"/>
                </a:solidFill>
                <a:latin typeface="Meiryo UI" panose="020B0604030504040204" pitchFamily="50" charset="-128"/>
                <a:ea typeface="Meiryo UI" panose="020B0604030504040204" pitchFamily="50" charset="-128"/>
              </a:rPr>
              <a:t>として公開している。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横断検索サービスもオープンに利用が可能。</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また、並行して社会実装の促進と国際連携も推進。</a:t>
            </a:r>
          </a:p>
        </p:txBody>
      </p:sp>
    </p:spTree>
    <p:extLst>
      <p:ext uri="{BB962C8B-B14F-4D97-AF65-F5344CB8AC3E}">
        <p14:creationId xmlns:p14="http://schemas.microsoft.com/office/powerpoint/2010/main" val="872269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9578CB0-A694-4367-BBC7-AC7C8A206A17}"/>
              </a:ext>
            </a:extLst>
          </p:cNvPr>
          <p:cNvSpPr>
            <a:spLocks noGrp="1"/>
          </p:cNvSpPr>
          <p:nvPr>
            <p:ph type="body" sz="quarter" idx="13"/>
          </p:nvPr>
        </p:nvSpPr>
        <p:spPr/>
        <p:txBody>
          <a:bodyPr>
            <a:normAutofit lnSpcReduction="10000"/>
          </a:bodyPr>
          <a:lstStyle/>
          <a:p>
            <a:r>
              <a:rPr lang="en-US" altLang="ja-JP"/>
              <a:t>3.1</a:t>
            </a:r>
            <a:r>
              <a:rPr lang="ja-JP" altLang="en-US"/>
              <a:t>．分野間データ連携基盤技術とは</a:t>
            </a:r>
          </a:p>
        </p:txBody>
      </p:sp>
      <p:sp>
        <p:nvSpPr>
          <p:cNvPr id="4" name="正方形/長方形 3">
            <a:extLst>
              <a:ext uri="{FF2B5EF4-FFF2-40B4-BE49-F238E27FC236}">
                <a16:creationId xmlns:a16="http://schemas.microsoft.com/office/drawing/2014/main" id="{4939448A-2FF1-4A65-87CE-78513D200F39}"/>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各分野のデータ基盤を横断して連携するための機能・サービス群を</a:t>
            </a:r>
            <a:r>
              <a:rPr lang="ja-JP" altLang="en-US"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分野間データ連携基盤技術」としている。</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中央に１つの「支援サービス</a:t>
            </a:r>
            <a:r>
              <a:rPr lang="en-US" altLang="ja-JP" sz="1800" dirty="0">
                <a:solidFill>
                  <a:schemeClr val="bg1"/>
                </a:solidFill>
                <a:latin typeface="Meiryo UI" panose="020B0604030504040204" pitchFamily="50" charset="-128"/>
                <a:ea typeface="Meiryo UI" panose="020B0604030504040204" pitchFamily="50" charset="-128"/>
              </a:rPr>
              <a:t>(</a:t>
            </a:r>
            <a:r>
              <a:rPr lang="en-US" altLang="ja-JP" sz="1800" dirty="0" err="1">
                <a:solidFill>
                  <a:schemeClr val="bg1"/>
                </a:solidFill>
                <a:latin typeface="Meiryo UI" panose="020B0604030504040204" pitchFamily="50" charset="-128"/>
                <a:ea typeface="Meiryo UI" panose="020B0604030504040204" pitchFamily="50" charset="-128"/>
              </a:rPr>
              <a:t>Idp</a:t>
            </a:r>
            <a:r>
              <a:rPr lang="ja-JP" altLang="en-US" sz="1800" dirty="0">
                <a:solidFill>
                  <a:schemeClr val="bg1"/>
                </a:solidFill>
                <a:latin typeface="Meiryo UI" panose="020B0604030504040204" pitchFamily="50" charset="-128"/>
                <a:ea typeface="Meiryo UI" panose="020B0604030504040204" pitchFamily="50" charset="-128"/>
              </a:rPr>
              <a:t>、認証基盤、横断カタログ等</a:t>
            </a:r>
            <a:r>
              <a:rPr lang="en-US" altLang="ja-JP" sz="1800"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」と各データ基盤に具備される複数の「②コネクタ」から構成される分散化型のデータ連携モデルで実現している。</a:t>
            </a:r>
          </a:p>
        </p:txBody>
      </p:sp>
      <p:grpSp>
        <p:nvGrpSpPr>
          <p:cNvPr id="2" name="グループ化 1">
            <a:extLst>
              <a:ext uri="{FF2B5EF4-FFF2-40B4-BE49-F238E27FC236}">
                <a16:creationId xmlns:a16="http://schemas.microsoft.com/office/drawing/2014/main" id="{A9728483-8BD5-4202-8CEE-02812760B1B6}"/>
              </a:ext>
            </a:extLst>
          </p:cNvPr>
          <p:cNvGrpSpPr/>
          <p:nvPr/>
        </p:nvGrpSpPr>
        <p:grpSpPr>
          <a:xfrm>
            <a:off x="457200" y="1789749"/>
            <a:ext cx="11336852" cy="4826952"/>
            <a:chOff x="1642582" y="1751775"/>
            <a:chExt cx="8949318" cy="4395027"/>
          </a:xfrm>
        </p:grpSpPr>
        <p:sp>
          <p:nvSpPr>
            <p:cNvPr id="5" name="楕円 4">
              <a:extLst>
                <a:ext uri="{FF2B5EF4-FFF2-40B4-BE49-F238E27FC236}">
                  <a16:creationId xmlns:a16="http://schemas.microsoft.com/office/drawing/2014/main" id="{C227C40C-B6BA-4EC0-8F6D-3422940E6722}"/>
                </a:ext>
              </a:extLst>
            </p:cNvPr>
            <p:cNvSpPr/>
            <p:nvPr/>
          </p:nvSpPr>
          <p:spPr>
            <a:xfrm>
              <a:off x="2770346" y="2514191"/>
              <a:ext cx="1237422" cy="6082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国・</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自治体</a:t>
              </a:r>
            </a:p>
          </p:txBody>
        </p:sp>
        <p:sp>
          <p:nvSpPr>
            <p:cNvPr id="6" name="楕円 5">
              <a:extLst>
                <a:ext uri="{FF2B5EF4-FFF2-40B4-BE49-F238E27FC236}">
                  <a16:creationId xmlns:a16="http://schemas.microsoft.com/office/drawing/2014/main" id="{82C0FC5A-00BF-405F-8B24-C3CBB9B03158}"/>
                </a:ext>
              </a:extLst>
            </p:cNvPr>
            <p:cNvSpPr/>
            <p:nvPr/>
          </p:nvSpPr>
          <p:spPr>
            <a:xfrm>
              <a:off x="2770346" y="4242383"/>
              <a:ext cx="1237422" cy="6082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民間</a:t>
              </a:r>
              <a:endParaRPr lang="en-US" altLang="ja-JP" sz="1292">
                <a:latin typeface="Meiryo UI" panose="020B0604030504040204" pitchFamily="50" charset="-128"/>
                <a:ea typeface="Meiryo UI" panose="020B0604030504040204" pitchFamily="50" charset="-128"/>
              </a:endParaRPr>
            </a:p>
            <a:p>
              <a:pPr algn="ctr"/>
              <a:r>
                <a:rPr lang="ja-JP" altLang="en-US" sz="1292">
                  <a:latin typeface="Meiryo UI" panose="020B0604030504040204" pitchFamily="50" charset="-128"/>
                  <a:ea typeface="Meiryo UI" panose="020B0604030504040204" pitchFamily="50" charset="-128"/>
                </a:rPr>
                <a:t>事業者</a:t>
              </a:r>
            </a:p>
          </p:txBody>
        </p:sp>
        <p:sp>
          <p:nvSpPr>
            <p:cNvPr id="7" name="楕円 6">
              <a:extLst>
                <a:ext uri="{FF2B5EF4-FFF2-40B4-BE49-F238E27FC236}">
                  <a16:creationId xmlns:a16="http://schemas.microsoft.com/office/drawing/2014/main" id="{4ED1E26D-5B75-41A3-BD08-01C9237F4AC7}"/>
                </a:ext>
              </a:extLst>
            </p:cNvPr>
            <p:cNvSpPr/>
            <p:nvPr/>
          </p:nvSpPr>
          <p:spPr>
            <a:xfrm>
              <a:off x="2770346" y="5066681"/>
              <a:ext cx="1237422" cy="6082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他</a:t>
              </a:r>
            </a:p>
          </p:txBody>
        </p:sp>
        <p:sp>
          <p:nvSpPr>
            <p:cNvPr id="8" name="正方形/長方形 7">
              <a:extLst>
                <a:ext uri="{FF2B5EF4-FFF2-40B4-BE49-F238E27FC236}">
                  <a16:creationId xmlns:a16="http://schemas.microsoft.com/office/drawing/2014/main" id="{90D8378C-DFD8-4154-B20A-4F909A7716FC}"/>
                </a:ext>
              </a:extLst>
            </p:cNvPr>
            <p:cNvSpPr/>
            <p:nvPr/>
          </p:nvSpPr>
          <p:spPr>
            <a:xfrm>
              <a:off x="1642582" y="1820240"/>
              <a:ext cx="2446281" cy="4319999"/>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517A9C64-3270-47FB-A299-DC625A3831D2}"/>
                </a:ext>
              </a:extLst>
            </p:cNvPr>
            <p:cNvSpPr/>
            <p:nvPr/>
          </p:nvSpPr>
          <p:spPr>
            <a:xfrm>
              <a:off x="8108513" y="1820240"/>
              <a:ext cx="2483387" cy="431999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cxnSp>
          <p:nvCxnSpPr>
            <p:cNvPr id="10" name="直線コネクタ 9">
              <a:extLst>
                <a:ext uri="{FF2B5EF4-FFF2-40B4-BE49-F238E27FC236}">
                  <a16:creationId xmlns:a16="http://schemas.microsoft.com/office/drawing/2014/main" id="{999217EC-9697-46E6-8209-6739516FDD1D}"/>
                </a:ext>
              </a:extLst>
            </p:cNvPr>
            <p:cNvCxnSpPr>
              <a:cxnSpLocks/>
              <a:endCxn id="16" idx="2"/>
            </p:cNvCxnSpPr>
            <p:nvPr/>
          </p:nvCxnSpPr>
          <p:spPr>
            <a:xfrm>
              <a:off x="6676848" y="4692080"/>
              <a:ext cx="1990737" cy="1070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6BE50C9-2227-4B0A-B4D8-6FF319693D0B}"/>
                </a:ext>
              </a:extLst>
            </p:cNvPr>
            <p:cNvCxnSpPr>
              <a:cxnSpLocks/>
              <a:endCxn id="15" idx="2"/>
            </p:cNvCxnSpPr>
            <p:nvPr/>
          </p:nvCxnSpPr>
          <p:spPr>
            <a:xfrm flipV="1">
              <a:off x="6642087" y="3931536"/>
              <a:ext cx="2025499" cy="1529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A0AEA74B-4F73-4909-91C8-BEACB8FE23E4}"/>
                </a:ext>
              </a:extLst>
            </p:cNvPr>
            <p:cNvSpPr/>
            <p:nvPr/>
          </p:nvSpPr>
          <p:spPr>
            <a:xfrm>
              <a:off x="8621803" y="2330377"/>
              <a:ext cx="1328986" cy="6082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a:r>
                <a:rPr lang="ja-JP" altLang="en-US" sz="1292">
                  <a:solidFill>
                    <a:schemeClr val="tx1"/>
                  </a:solidFill>
                  <a:latin typeface="Meiryo UI" panose="020B0604030504040204" pitchFamily="50" charset="-128"/>
                  <a:ea typeface="Meiryo UI" panose="020B0604030504040204" pitchFamily="50" charset="-128"/>
                </a:rPr>
                <a:t>自治体</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オープンデータ</a:t>
              </a:r>
            </a:p>
          </p:txBody>
        </p:sp>
        <p:sp>
          <p:nvSpPr>
            <p:cNvPr id="13" name="楕円 12">
              <a:extLst>
                <a:ext uri="{FF2B5EF4-FFF2-40B4-BE49-F238E27FC236}">
                  <a16:creationId xmlns:a16="http://schemas.microsoft.com/office/drawing/2014/main" id="{3AFF0783-7225-4799-A8C0-6215C86C3B99}"/>
                </a:ext>
              </a:extLst>
            </p:cNvPr>
            <p:cNvSpPr/>
            <p:nvPr/>
          </p:nvSpPr>
          <p:spPr>
            <a:xfrm>
              <a:off x="8667585" y="4892123"/>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物流・</a:t>
              </a:r>
              <a:endParaRPr lang="en-US" altLang="ja-JP" sz="1292">
                <a:latin typeface="Meiryo UI" panose="020B0604030504040204" pitchFamily="50" charset="-128"/>
                <a:ea typeface="Meiryo UI" panose="020B0604030504040204" pitchFamily="50" charset="-128"/>
              </a:endParaRPr>
            </a:p>
            <a:p>
              <a:pPr algn="ctr"/>
              <a:r>
                <a:rPr lang="ja-JP" altLang="en-US" sz="1292">
                  <a:latin typeface="Meiryo UI" panose="020B0604030504040204" pitchFamily="50" charset="-128"/>
                  <a:ea typeface="Meiryo UI" panose="020B0604030504040204" pitchFamily="50" charset="-128"/>
                </a:rPr>
                <a:t>商流</a:t>
              </a:r>
            </a:p>
          </p:txBody>
        </p:sp>
        <p:sp>
          <p:nvSpPr>
            <p:cNvPr id="14" name="楕円 13">
              <a:extLst>
                <a:ext uri="{FF2B5EF4-FFF2-40B4-BE49-F238E27FC236}">
                  <a16:creationId xmlns:a16="http://schemas.microsoft.com/office/drawing/2014/main" id="{D96AD953-3E51-49FC-985D-404888EC0B2D}"/>
                </a:ext>
              </a:extLst>
            </p:cNvPr>
            <p:cNvSpPr/>
            <p:nvPr/>
          </p:nvSpPr>
          <p:spPr>
            <a:xfrm>
              <a:off x="8667585" y="4294828"/>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交通情報</a:t>
              </a:r>
            </a:p>
          </p:txBody>
        </p:sp>
        <p:sp>
          <p:nvSpPr>
            <p:cNvPr id="15" name="楕円 14">
              <a:extLst>
                <a:ext uri="{FF2B5EF4-FFF2-40B4-BE49-F238E27FC236}">
                  <a16:creationId xmlns:a16="http://schemas.microsoft.com/office/drawing/2014/main" id="{7A86EF1F-66E9-4021-93C2-DED2DC46DDA3}"/>
                </a:ext>
              </a:extLst>
            </p:cNvPr>
            <p:cNvSpPr/>
            <p:nvPr/>
          </p:nvSpPr>
          <p:spPr>
            <a:xfrm>
              <a:off x="8667585" y="3667689"/>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環境情報</a:t>
              </a:r>
            </a:p>
          </p:txBody>
        </p:sp>
        <p:sp>
          <p:nvSpPr>
            <p:cNvPr id="16" name="楕円 15">
              <a:extLst>
                <a:ext uri="{FF2B5EF4-FFF2-40B4-BE49-F238E27FC236}">
                  <a16:creationId xmlns:a16="http://schemas.microsoft.com/office/drawing/2014/main" id="{BC530A5F-CF91-4AD0-B4C7-93AA55D970D4}"/>
                </a:ext>
              </a:extLst>
            </p:cNvPr>
            <p:cNvSpPr/>
            <p:nvPr/>
          </p:nvSpPr>
          <p:spPr>
            <a:xfrm>
              <a:off x="8667585" y="5498729"/>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健康・</a:t>
              </a:r>
              <a:endParaRPr lang="en-US" altLang="ja-JP" sz="1292">
                <a:latin typeface="Meiryo UI" panose="020B0604030504040204" pitchFamily="50" charset="-128"/>
                <a:ea typeface="Meiryo UI" panose="020B0604030504040204" pitchFamily="50" charset="-128"/>
              </a:endParaRPr>
            </a:p>
            <a:p>
              <a:pPr algn="ctr"/>
              <a:r>
                <a:rPr lang="ja-JP" altLang="en-US" sz="1292">
                  <a:latin typeface="Meiryo UI" panose="020B0604030504040204" pitchFamily="50" charset="-128"/>
                  <a:ea typeface="Meiryo UI" panose="020B0604030504040204" pitchFamily="50" charset="-128"/>
                </a:rPr>
                <a:t>医療</a:t>
              </a:r>
            </a:p>
          </p:txBody>
        </p:sp>
        <p:sp>
          <p:nvSpPr>
            <p:cNvPr id="17" name="楕円 16">
              <a:extLst>
                <a:ext uri="{FF2B5EF4-FFF2-40B4-BE49-F238E27FC236}">
                  <a16:creationId xmlns:a16="http://schemas.microsoft.com/office/drawing/2014/main" id="{D9A21FE4-44CD-4EB2-AF53-316E5B368BCD}"/>
                </a:ext>
              </a:extLst>
            </p:cNvPr>
            <p:cNvSpPr/>
            <p:nvPr/>
          </p:nvSpPr>
          <p:spPr>
            <a:xfrm>
              <a:off x="8667585" y="3041068"/>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空間情報</a:t>
              </a:r>
            </a:p>
          </p:txBody>
        </p:sp>
        <p:sp>
          <p:nvSpPr>
            <p:cNvPr id="18" name="正方形/長方形 17">
              <a:extLst>
                <a:ext uri="{FF2B5EF4-FFF2-40B4-BE49-F238E27FC236}">
                  <a16:creationId xmlns:a16="http://schemas.microsoft.com/office/drawing/2014/main" id="{28A3C709-1AE9-4FDC-8CA2-BB88E9A5B9A3}"/>
                </a:ext>
              </a:extLst>
            </p:cNvPr>
            <p:cNvSpPr/>
            <p:nvPr/>
          </p:nvSpPr>
          <p:spPr>
            <a:xfrm>
              <a:off x="4230485" y="1826803"/>
              <a:ext cx="3714140" cy="4319999"/>
            </a:xfrm>
            <a:prstGeom prst="rect">
              <a:avLst/>
            </a:prstGeom>
            <a:noFill/>
            <a:ln w="76200"/>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C39421F5-401E-4152-98E2-C46BF200A2D1}"/>
                </a:ext>
              </a:extLst>
            </p:cNvPr>
            <p:cNvSpPr txBox="1"/>
            <p:nvPr/>
          </p:nvSpPr>
          <p:spPr>
            <a:xfrm>
              <a:off x="1642582" y="1775882"/>
              <a:ext cx="2446281" cy="369332"/>
            </a:xfrm>
            <a:prstGeom prst="rect">
              <a:avLst/>
            </a:prstGeom>
            <a:solidFill>
              <a:srgbClr val="92D050"/>
            </a:solidFill>
            <a:ln>
              <a:solidFill>
                <a:srgbClr val="92D050"/>
              </a:solidFill>
            </a:ln>
          </p:spPr>
          <p:txBody>
            <a:bodyPr wrap="square" rtlCol="0">
              <a:spAutoFit/>
            </a:bodyPr>
            <a:lstStyle/>
            <a:p>
              <a:pPr algn="ctr"/>
              <a:r>
                <a:rPr lang="ja-JP" altLang="en-US" sz="2000">
                  <a:solidFill>
                    <a:schemeClr val="bg1"/>
                  </a:solidFill>
                  <a:latin typeface="Meiryo UI" panose="020B0604030504040204" pitchFamily="50" charset="-128"/>
                  <a:ea typeface="Meiryo UI" panose="020B0604030504040204" pitchFamily="50" charset="-128"/>
                </a:rPr>
                <a:t>データ利用</a:t>
              </a:r>
            </a:p>
          </p:txBody>
        </p:sp>
        <p:sp>
          <p:nvSpPr>
            <p:cNvPr id="20" name="テキスト ボックス 19">
              <a:extLst>
                <a:ext uri="{FF2B5EF4-FFF2-40B4-BE49-F238E27FC236}">
                  <a16:creationId xmlns:a16="http://schemas.microsoft.com/office/drawing/2014/main" id="{D57554F3-28AC-4B37-A4FC-779D58FBC68B}"/>
                </a:ext>
              </a:extLst>
            </p:cNvPr>
            <p:cNvSpPr txBox="1"/>
            <p:nvPr/>
          </p:nvSpPr>
          <p:spPr>
            <a:xfrm>
              <a:off x="4230485" y="1768560"/>
              <a:ext cx="3750208" cy="364307"/>
            </a:xfrm>
            <a:prstGeom prst="rect">
              <a:avLst/>
            </a:prstGeom>
            <a:solidFill>
              <a:srgbClr val="7030A0"/>
            </a:solidFill>
          </p:spPr>
          <p:txBody>
            <a:bodyPr wrap="square" rtlCol="0">
              <a:spAutoFit/>
            </a:bodyPr>
            <a:lstStyle/>
            <a:p>
              <a:pPr algn="ctr"/>
              <a:r>
                <a:rPr lang="ja-JP" altLang="en-US" sz="2000" b="1" u="sng">
                  <a:solidFill>
                    <a:schemeClr val="bg1"/>
                  </a:solidFill>
                  <a:latin typeface="Meiryo UI" panose="020B0604030504040204" pitchFamily="50" charset="-128"/>
                  <a:ea typeface="Meiryo UI" panose="020B0604030504040204" pitchFamily="50" charset="-128"/>
                </a:rPr>
                <a:t>分野間データ連携基盤技術</a:t>
              </a:r>
            </a:p>
          </p:txBody>
        </p:sp>
        <p:sp>
          <p:nvSpPr>
            <p:cNvPr id="21" name="テキスト ボックス 20">
              <a:extLst>
                <a:ext uri="{FF2B5EF4-FFF2-40B4-BE49-F238E27FC236}">
                  <a16:creationId xmlns:a16="http://schemas.microsoft.com/office/drawing/2014/main" id="{84C9A13B-1FF3-4A1C-9C40-01C6BD1A79E3}"/>
                </a:ext>
              </a:extLst>
            </p:cNvPr>
            <p:cNvSpPr txBox="1"/>
            <p:nvPr/>
          </p:nvSpPr>
          <p:spPr>
            <a:xfrm>
              <a:off x="8099469" y="1751775"/>
              <a:ext cx="2492431"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ja-JP" altLang="en-US" sz="2000">
                  <a:solidFill>
                    <a:schemeClr val="bg1"/>
                  </a:solidFill>
                  <a:latin typeface="Meiryo UI" panose="020B0604030504040204" pitchFamily="50" charset="-128"/>
                  <a:ea typeface="Meiryo UI" panose="020B0604030504040204" pitchFamily="50" charset="-128"/>
                </a:rPr>
                <a:t>データ提供</a:t>
              </a:r>
            </a:p>
          </p:txBody>
        </p:sp>
        <p:sp>
          <p:nvSpPr>
            <p:cNvPr id="22" name="楕円 21">
              <a:extLst>
                <a:ext uri="{FF2B5EF4-FFF2-40B4-BE49-F238E27FC236}">
                  <a16:creationId xmlns:a16="http://schemas.microsoft.com/office/drawing/2014/main" id="{2053FC56-6C8B-4E54-89D2-E5F76A90430D}"/>
                </a:ext>
              </a:extLst>
            </p:cNvPr>
            <p:cNvSpPr/>
            <p:nvPr/>
          </p:nvSpPr>
          <p:spPr>
            <a:xfrm>
              <a:off x="5983877" y="3839385"/>
              <a:ext cx="400567" cy="387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cxnSp>
          <p:nvCxnSpPr>
            <p:cNvPr id="23" name="直線コネクタ 22">
              <a:extLst>
                <a:ext uri="{FF2B5EF4-FFF2-40B4-BE49-F238E27FC236}">
                  <a16:creationId xmlns:a16="http://schemas.microsoft.com/office/drawing/2014/main" id="{15B68C6C-6148-476E-99BC-74FAA9C69298}"/>
                </a:ext>
              </a:extLst>
            </p:cNvPr>
            <p:cNvCxnSpPr>
              <a:cxnSpLocks/>
              <a:stCxn id="32" idx="6"/>
              <a:endCxn id="22" idx="1"/>
            </p:cNvCxnSpPr>
            <p:nvPr/>
          </p:nvCxnSpPr>
          <p:spPr>
            <a:xfrm>
              <a:off x="4007768" y="3754432"/>
              <a:ext cx="2034770" cy="14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983BC23-16EE-40DC-9CED-9EEC81EB8A6E}"/>
                </a:ext>
              </a:extLst>
            </p:cNvPr>
            <p:cNvCxnSpPr>
              <a:cxnSpLocks/>
              <a:stCxn id="6" idx="6"/>
              <a:endCxn id="22" idx="2"/>
            </p:cNvCxnSpPr>
            <p:nvPr/>
          </p:nvCxnSpPr>
          <p:spPr>
            <a:xfrm flipV="1">
              <a:off x="4007768" y="4033118"/>
              <a:ext cx="1976108" cy="513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B90EDBA-8FD4-4B35-8A9F-CEB1BCAECC62}"/>
                </a:ext>
              </a:extLst>
            </p:cNvPr>
            <p:cNvCxnSpPr>
              <a:cxnSpLocks/>
              <a:stCxn id="7" idx="6"/>
              <a:endCxn id="22" idx="4"/>
            </p:cNvCxnSpPr>
            <p:nvPr/>
          </p:nvCxnSpPr>
          <p:spPr>
            <a:xfrm flipV="1">
              <a:off x="4007768" y="4226850"/>
              <a:ext cx="2176392" cy="1143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C340EED-3296-4830-B75B-F3702C914BBF}"/>
                </a:ext>
              </a:extLst>
            </p:cNvPr>
            <p:cNvCxnSpPr>
              <a:cxnSpLocks/>
              <a:stCxn id="5" idx="6"/>
              <a:endCxn id="22" idx="0"/>
            </p:cNvCxnSpPr>
            <p:nvPr/>
          </p:nvCxnSpPr>
          <p:spPr>
            <a:xfrm>
              <a:off x="4007768" y="2818329"/>
              <a:ext cx="2176392" cy="1021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3D44E03-728C-435F-B5C3-E96DE21A61F2}"/>
                </a:ext>
              </a:extLst>
            </p:cNvPr>
            <p:cNvCxnSpPr>
              <a:cxnSpLocks/>
              <a:stCxn id="22" idx="0"/>
              <a:endCxn id="12" idx="2"/>
            </p:cNvCxnSpPr>
            <p:nvPr/>
          </p:nvCxnSpPr>
          <p:spPr>
            <a:xfrm flipV="1">
              <a:off x="6184161" y="2634515"/>
              <a:ext cx="2437643" cy="1204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D98B3F4-0F2B-46B7-8445-16B51691EF67}"/>
                </a:ext>
              </a:extLst>
            </p:cNvPr>
            <p:cNvCxnSpPr>
              <a:cxnSpLocks/>
              <a:stCxn id="22" idx="7"/>
              <a:endCxn id="17" idx="2"/>
            </p:cNvCxnSpPr>
            <p:nvPr/>
          </p:nvCxnSpPr>
          <p:spPr>
            <a:xfrm flipV="1">
              <a:off x="6325781" y="3304916"/>
              <a:ext cx="2341804" cy="59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4EE17F5-D6C1-401F-8BC7-D195DAB4DF3E}"/>
                </a:ext>
              </a:extLst>
            </p:cNvPr>
            <p:cNvCxnSpPr>
              <a:cxnSpLocks/>
              <a:stCxn id="22" idx="4"/>
              <a:endCxn id="13" idx="2"/>
            </p:cNvCxnSpPr>
            <p:nvPr/>
          </p:nvCxnSpPr>
          <p:spPr>
            <a:xfrm>
              <a:off x="6184161" y="4226850"/>
              <a:ext cx="2483425" cy="929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E374D58-5617-421E-8587-F06136DCF51B}"/>
                </a:ext>
              </a:extLst>
            </p:cNvPr>
            <p:cNvCxnSpPr>
              <a:cxnSpLocks/>
              <a:stCxn id="22" idx="7"/>
              <a:endCxn id="14" idx="2"/>
            </p:cNvCxnSpPr>
            <p:nvPr/>
          </p:nvCxnSpPr>
          <p:spPr>
            <a:xfrm>
              <a:off x="6325781" y="3896129"/>
              <a:ext cx="2341804" cy="6625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67D1A551-3DF0-4BEC-A9B8-504C5ECA19F2}"/>
                </a:ext>
              </a:extLst>
            </p:cNvPr>
            <p:cNvSpPr/>
            <p:nvPr/>
          </p:nvSpPr>
          <p:spPr>
            <a:xfrm>
              <a:off x="4430768" y="2680999"/>
              <a:ext cx="3392100" cy="2822946"/>
            </a:xfrm>
            <a:prstGeom prst="ellipse">
              <a:avLst/>
            </a:prstGeom>
            <a:solidFill>
              <a:srgbClr val="558ED5"/>
            </a:solidFill>
            <a:ln w="38100"/>
          </p:spPr>
          <p:style>
            <a:lnRef idx="2">
              <a:schemeClr val="accent1"/>
            </a:lnRef>
            <a:fillRef idx="1">
              <a:schemeClr val="lt1"/>
            </a:fillRef>
            <a:effectRef idx="0">
              <a:schemeClr val="accent1"/>
            </a:effectRef>
            <a:fontRef idx="minor">
              <a:schemeClr val="dk1"/>
            </a:fontRef>
          </p:style>
          <p:txBody>
            <a:bodyPr rtlCol="0" anchor="t"/>
            <a:lstStyle/>
            <a:p>
              <a:pPr algn="ctr"/>
              <a:endParaRPr lang="ja-JP" altLang="en-US" sz="2400">
                <a:solidFill>
                  <a:schemeClr val="bg1"/>
                </a:solidFill>
                <a:latin typeface="Meiryo UI" panose="020B0604030504040204" pitchFamily="50" charset="-128"/>
                <a:ea typeface="Meiryo UI" panose="020B0604030504040204" pitchFamily="50" charset="-128"/>
              </a:endParaRPr>
            </a:p>
          </p:txBody>
        </p:sp>
        <p:sp>
          <p:nvSpPr>
            <p:cNvPr id="32" name="楕円 31">
              <a:extLst>
                <a:ext uri="{FF2B5EF4-FFF2-40B4-BE49-F238E27FC236}">
                  <a16:creationId xmlns:a16="http://schemas.microsoft.com/office/drawing/2014/main" id="{F984E7E5-D491-411A-9805-D7340BA876E8}"/>
                </a:ext>
              </a:extLst>
            </p:cNvPr>
            <p:cNvSpPr/>
            <p:nvPr/>
          </p:nvSpPr>
          <p:spPr>
            <a:xfrm>
              <a:off x="2770346" y="3450295"/>
              <a:ext cx="1237422" cy="6082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教育機関</a:t>
              </a:r>
            </a:p>
          </p:txBody>
        </p:sp>
        <p:sp>
          <p:nvSpPr>
            <p:cNvPr id="33" name="楕円 32">
              <a:extLst>
                <a:ext uri="{FF2B5EF4-FFF2-40B4-BE49-F238E27FC236}">
                  <a16:creationId xmlns:a16="http://schemas.microsoft.com/office/drawing/2014/main" id="{9111A013-9AA4-4E99-AE52-F04CC50B2917}"/>
                </a:ext>
              </a:extLst>
            </p:cNvPr>
            <p:cNvSpPr/>
            <p:nvPr/>
          </p:nvSpPr>
          <p:spPr>
            <a:xfrm>
              <a:off x="5326285" y="4706641"/>
              <a:ext cx="1544805"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データカタログ</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横断検索</a:t>
              </a:r>
            </a:p>
          </p:txBody>
        </p:sp>
        <p:sp>
          <p:nvSpPr>
            <p:cNvPr id="34" name="楕円 33">
              <a:extLst>
                <a:ext uri="{FF2B5EF4-FFF2-40B4-BE49-F238E27FC236}">
                  <a16:creationId xmlns:a16="http://schemas.microsoft.com/office/drawing/2014/main" id="{0B58F12C-9660-4F55-ACF8-B36256AEA441}"/>
                </a:ext>
              </a:extLst>
            </p:cNvPr>
            <p:cNvSpPr/>
            <p:nvPr/>
          </p:nvSpPr>
          <p:spPr>
            <a:xfrm>
              <a:off x="6201787" y="3094122"/>
              <a:ext cx="123742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提供者</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コネクタ</a:t>
              </a:r>
            </a:p>
          </p:txBody>
        </p:sp>
        <p:sp>
          <p:nvSpPr>
            <p:cNvPr id="35" name="楕円 34">
              <a:extLst>
                <a:ext uri="{FF2B5EF4-FFF2-40B4-BE49-F238E27FC236}">
                  <a16:creationId xmlns:a16="http://schemas.microsoft.com/office/drawing/2014/main" id="{A179CE70-B9FD-41D7-B211-219A43413B06}"/>
                </a:ext>
              </a:extLst>
            </p:cNvPr>
            <p:cNvSpPr/>
            <p:nvPr/>
          </p:nvSpPr>
          <p:spPr>
            <a:xfrm>
              <a:off x="4846597" y="3099291"/>
              <a:ext cx="123742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利用者</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コネクタ</a:t>
              </a:r>
            </a:p>
          </p:txBody>
        </p:sp>
        <p:sp>
          <p:nvSpPr>
            <p:cNvPr id="36" name="楕円 35">
              <a:extLst>
                <a:ext uri="{FF2B5EF4-FFF2-40B4-BE49-F238E27FC236}">
                  <a16:creationId xmlns:a16="http://schemas.microsoft.com/office/drawing/2014/main" id="{10C21B33-2E9D-48F6-99D1-86DB62465D15}"/>
                </a:ext>
              </a:extLst>
            </p:cNvPr>
            <p:cNvSpPr/>
            <p:nvPr/>
          </p:nvSpPr>
          <p:spPr>
            <a:xfrm>
              <a:off x="6202248" y="4154793"/>
              <a:ext cx="133090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カタログ</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作成ツール</a:t>
              </a:r>
            </a:p>
          </p:txBody>
        </p:sp>
        <p:sp>
          <p:nvSpPr>
            <p:cNvPr id="37" name="楕円 36">
              <a:extLst>
                <a:ext uri="{FF2B5EF4-FFF2-40B4-BE49-F238E27FC236}">
                  <a16:creationId xmlns:a16="http://schemas.microsoft.com/office/drawing/2014/main" id="{5CDD2B54-0820-4833-9152-CE29F67F2F62}"/>
                </a:ext>
              </a:extLst>
            </p:cNvPr>
            <p:cNvSpPr/>
            <p:nvPr/>
          </p:nvSpPr>
          <p:spPr>
            <a:xfrm>
              <a:off x="4775786" y="4143379"/>
              <a:ext cx="123742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来歴管理</a:t>
              </a:r>
            </a:p>
          </p:txBody>
        </p:sp>
        <p:sp>
          <p:nvSpPr>
            <p:cNvPr id="38" name="楕円 37">
              <a:extLst>
                <a:ext uri="{FF2B5EF4-FFF2-40B4-BE49-F238E27FC236}">
                  <a16:creationId xmlns:a16="http://schemas.microsoft.com/office/drawing/2014/main" id="{5229747E-EC9E-4C6D-8B4C-5D493FB3A968}"/>
                </a:ext>
              </a:extLst>
            </p:cNvPr>
            <p:cNvSpPr/>
            <p:nvPr/>
          </p:nvSpPr>
          <p:spPr bwMode="auto">
            <a:xfrm>
              <a:off x="4631769" y="3840910"/>
              <a:ext cx="2976972" cy="1517324"/>
            </a:xfrm>
            <a:prstGeom prst="ellipse">
              <a:avLst/>
            </a:prstGeom>
            <a:noFill/>
            <a:ln w="25400">
              <a:solidFill>
                <a:srgbClr val="FF9900"/>
              </a:solidFill>
              <a:prstDash val="dash"/>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39" name="正方形/長方形 38">
              <a:extLst>
                <a:ext uri="{FF2B5EF4-FFF2-40B4-BE49-F238E27FC236}">
                  <a16:creationId xmlns:a16="http://schemas.microsoft.com/office/drawing/2014/main" id="{E19498E2-AC6D-4E6B-98DF-EADFCE944951}"/>
                </a:ext>
              </a:extLst>
            </p:cNvPr>
            <p:cNvSpPr/>
            <p:nvPr/>
          </p:nvSpPr>
          <p:spPr bwMode="auto">
            <a:xfrm>
              <a:off x="5582497" y="3722000"/>
              <a:ext cx="1075516" cy="362774"/>
            </a:xfrm>
            <a:prstGeom prst="rect">
              <a:avLst/>
            </a:prstGeom>
            <a:solidFill>
              <a:schemeClr val="bg1"/>
            </a:solidFill>
            <a:ln w="9525">
              <a:noFill/>
              <a:miter lim="800000"/>
              <a:headEnd/>
              <a:tailEnd/>
            </a:ln>
            <a:effectLst/>
          </p:spPr>
          <p:txBody>
            <a:bodyPr wrap="none" rtlCol="0" anchor="ctr" anchorCtr="0">
              <a:noAutofit/>
            </a:bodyPr>
            <a:lstStyle/>
            <a:p>
              <a:pPr algn="ctr"/>
              <a:r>
                <a:rPr lang="ja-JP" altLang="en-US" sz="1100">
                  <a:solidFill>
                    <a:schemeClr val="tx1"/>
                  </a:solidFill>
                  <a:latin typeface="Meiryo UI" panose="020B0604030504040204" pitchFamily="50" charset="-128"/>
                  <a:ea typeface="Meiryo UI" panose="020B0604030504040204" pitchFamily="50" charset="-128"/>
                </a:rPr>
                <a:t>支援サービス群</a:t>
              </a:r>
            </a:p>
          </p:txBody>
        </p:sp>
        <p:sp>
          <p:nvSpPr>
            <p:cNvPr id="41" name="四角形: 角を丸くする 40">
              <a:extLst>
                <a:ext uri="{FF2B5EF4-FFF2-40B4-BE49-F238E27FC236}">
                  <a16:creationId xmlns:a16="http://schemas.microsoft.com/office/drawing/2014/main" id="{D488C786-ACD0-41CD-859D-CFE444148FE3}"/>
                </a:ext>
              </a:extLst>
            </p:cNvPr>
            <p:cNvSpPr/>
            <p:nvPr/>
          </p:nvSpPr>
          <p:spPr>
            <a:xfrm>
              <a:off x="1759738" y="2258369"/>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防犯</a:t>
              </a:r>
            </a:p>
          </p:txBody>
        </p:sp>
        <p:sp>
          <p:nvSpPr>
            <p:cNvPr id="42" name="四角形: 角を丸くする 41">
              <a:extLst>
                <a:ext uri="{FF2B5EF4-FFF2-40B4-BE49-F238E27FC236}">
                  <a16:creationId xmlns:a16="http://schemas.microsoft.com/office/drawing/2014/main" id="{E86629D7-0A4D-487B-8340-864DABD8A131}"/>
                </a:ext>
              </a:extLst>
            </p:cNvPr>
            <p:cNvSpPr/>
            <p:nvPr/>
          </p:nvSpPr>
          <p:spPr>
            <a:xfrm>
              <a:off x="1759738" y="2512470"/>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ヘルスケア</a:t>
              </a:r>
            </a:p>
          </p:txBody>
        </p:sp>
        <p:sp>
          <p:nvSpPr>
            <p:cNvPr id="43" name="四角形: 角を丸くする 42">
              <a:extLst>
                <a:ext uri="{FF2B5EF4-FFF2-40B4-BE49-F238E27FC236}">
                  <a16:creationId xmlns:a16="http://schemas.microsoft.com/office/drawing/2014/main" id="{B06111E2-8E51-477A-98C0-451354825D62}"/>
                </a:ext>
              </a:extLst>
            </p:cNvPr>
            <p:cNvSpPr/>
            <p:nvPr/>
          </p:nvSpPr>
          <p:spPr>
            <a:xfrm>
              <a:off x="1759738" y="2766571"/>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防災</a:t>
              </a:r>
            </a:p>
          </p:txBody>
        </p:sp>
        <p:sp>
          <p:nvSpPr>
            <p:cNvPr id="44" name="四角形: 角を丸くする 43">
              <a:extLst>
                <a:ext uri="{FF2B5EF4-FFF2-40B4-BE49-F238E27FC236}">
                  <a16:creationId xmlns:a16="http://schemas.microsoft.com/office/drawing/2014/main" id="{BB770CD8-572B-4AA0-99DA-B794C98713EE}"/>
                </a:ext>
              </a:extLst>
            </p:cNvPr>
            <p:cNvSpPr/>
            <p:nvPr/>
          </p:nvSpPr>
          <p:spPr>
            <a:xfrm>
              <a:off x="1759738" y="3533333"/>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デジタル教材</a:t>
              </a:r>
            </a:p>
          </p:txBody>
        </p:sp>
        <p:sp>
          <p:nvSpPr>
            <p:cNvPr id="45" name="四角形: 角を丸くする 44">
              <a:extLst>
                <a:ext uri="{FF2B5EF4-FFF2-40B4-BE49-F238E27FC236}">
                  <a16:creationId xmlns:a16="http://schemas.microsoft.com/office/drawing/2014/main" id="{3E5CA22F-7AD0-44A1-947D-F4C14C2D670A}"/>
                </a:ext>
              </a:extLst>
            </p:cNvPr>
            <p:cNvSpPr/>
            <p:nvPr/>
          </p:nvSpPr>
          <p:spPr>
            <a:xfrm>
              <a:off x="1759738" y="3787435"/>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教育補助</a:t>
              </a:r>
            </a:p>
          </p:txBody>
        </p:sp>
        <p:sp>
          <p:nvSpPr>
            <p:cNvPr id="46" name="四角形: 角を丸くする 45">
              <a:extLst>
                <a:ext uri="{FF2B5EF4-FFF2-40B4-BE49-F238E27FC236}">
                  <a16:creationId xmlns:a16="http://schemas.microsoft.com/office/drawing/2014/main" id="{09B92A63-8A2B-4912-8D3F-06340E36445D}"/>
                </a:ext>
              </a:extLst>
            </p:cNvPr>
            <p:cNvSpPr/>
            <p:nvPr/>
          </p:nvSpPr>
          <p:spPr>
            <a:xfrm>
              <a:off x="1759738" y="3017713"/>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モビリティ</a:t>
              </a:r>
            </a:p>
          </p:txBody>
        </p:sp>
        <p:sp>
          <p:nvSpPr>
            <p:cNvPr id="47" name="四角形: 角を丸くする 46">
              <a:extLst>
                <a:ext uri="{FF2B5EF4-FFF2-40B4-BE49-F238E27FC236}">
                  <a16:creationId xmlns:a16="http://schemas.microsoft.com/office/drawing/2014/main" id="{63006148-59D3-46DE-A5F0-87177D59152C}"/>
                </a:ext>
              </a:extLst>
            </p:cNvPr>
            <p:cNvSpPr/>
            <p:nvPr/>
          </p:nvSpPr>
          <p:spPr>
            <a:xfrm>
              <a:off x="1775521" y="4418609"/>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新サービス</a:t>
              </a:r>
            </a:p>
          </p:txBody>
        </p:sp>
        <p:sp>
          <p:nvSpPr>
            <p:cNvPr id="48" name="テキスト ボックス 47">
              <a:extLst>
                <a:ext uri="{FF2B5EF4-FFF2-40B4-BE49-F238E27FC236}">
                  <a16:creationId xmlns:a16="http://schemas.microsoft.com/office/drawing/2014/main" id="{A415D773-410F-48C8-8E83-760A7D7FF962}"/>
                </a:ext>
              </a:extLst>
            </p:cNvPr>
            <p:cNvSpPr txBox="1"/>
            <p:nvPr/>
          </p:nvSpPr>
          <p:spPr>
            <a:xfrm>
              <a:off x="3085128" y="5726958"/>
              <a:ext cx="607859" cy="397032"/>
            </a:xfrm>
            <a:prstGeom prst="rect">
              <a:avLst/>
            </a:prstGeom>
            <a:noFill/>
          </p:spPr>
          <p:txBody>
            <a:bodyPr wrap="none" rtlCol="0">
              <a:spAutoFit/>
            </a:bodyPr>
            <a:lstStyle/>
            <a:p>
              <a:r>
                <a:rPr lang="ja-JP" altLang="en-US" sz="2200">
                  <a:solidFill>
                    <a:schemeClr val="tx1"/>
                  </a:solidFill>
                  <a:latin typeface="+mn-ea"/>
                  <a:ea typeface="+mn-ea"/>
                </a:rPr>
                <a:t>・・・</a:t>
              </a:r>
            </a:p>
          </p:txBody>
        </p:sp>
      </p:grpSp>
    </p:spTree>
    <p:extLst>
      <p:ext uri="{BB962C8B-B14F-4D97-AF65-F5344CB8AC3E}">
        <p14:creationId xmlns:p14="http://schemas.microsoft.com/office/powerpoint/2010/main" val="232457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356C5DF-716D-4FB1-BD20-C05076D3E022}"/>
              </a:ext>
            </a:extLst>
          </p:cNvPr>
          <p:cNvSpPr>
            <a:spLocks noGrp="1"/>
          </p:cNvSpPr>
          <p:nvPr>
            <p:ph type="body" sz="quarter" idx="13"/>
          </p:nvPr>
        </p:nvSpPr>
        <p:spPr/>
        <p:txBody>
          <a:bodyPr>
            <a:normAutofit lnSpcReduction="10000"/>
          </a:bodyPr>
          <a:lstStyle/>
          <a:p>
            <a:r>
              <a:rPr kumimoji="1" lang="en-US" altLang="ja-JP"/>
              <a:t>3.2</a:t>
            </a:r>
            <a:r>
              <a:rPr kumimoji="1" lang="ja-JP" altLang="en-US"/>
              <a:t>．分野間データ連携基盤技術の全体像</a:t>
            </a:r>
            <a:r>
              <a:rPr kumimoji="1" lang="en-US" altLang="ja-JP"/>
              <a:t>(</a:t>
            </a:r>
            <a:r>
              <a:rPr kumimoji="1" lang="ja-JP" altLang="en-US"/>
              <a:t>イメージ</a:t>
            </a:r>
            <a:r>
              <a:rPr kumimoji="1" lang="en-US" altLang="ja-JP"/>
              <a:t>)</a:t>
            </a:r>
            <a:endParaRPr lang="ja-JP" altLang="en-US"/>
          </a:p>
        </p:txBody>
      </p:sp>
      <p:sp>
        <p:nvSpPr>
          <p:cNvPr id="4" name="正方形/長方形 3">
            <a:extLst>
              <a:ext uri="{FF2B5EF4-FFF2-40B4-BE49-F238E27FC236}">
                <a16:creationId xmlns:a16="http://schemas.microsoft.com/office/drawing/2014/main" id="{0B16012E-F394-4FB6-B3CC-88B77699349D}"/>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各データ提供者</a:t>
            </a:r>
            <a:r>
              <a:rPr lang="en-US" altLang="ja-JP" sz="1800"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データ利用者がコネクタを実装することでデータの送受信ができる。</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支援サービス群のデータカタログや認証認可、来歴管理、契約管理と連携。</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認証局やデータ取引市場は、既存の外部システムと連携する想定。</a:t>
            </a:r>
          </a:p>
        </p:txBody>
      </p:sp>
      <p:pic>
        <p:nvPicPr>
          <p:cNvPr id="5" name="図 4">
            <a:extLst>
              <a:ext uri="{FF2B5EF4-FFF2-40B4-BE49-F238E27FC236}">
                <a16:creationId xmlns:a16="http://schemas.microsoft.com/office/drawing/2014/main" id="{1C23EE06-896A-4FC6-B6FC-A8CDE61068C9}"/>
              </a:ext>
            </a:extLst>
          </p:cNvPr>
          <p:cNvPicPr>
            <a:picLocks noChangeAspect="1"/>
          </p:cNvPicPr>
          <p:nvPr/>
        </p:nvPicPr>
        <p:blipFill>
          <a:blip r:embed="rId3"/>
          <a:stretch>
            <a:fillRect/>
          </a:stretch>
        </p:blipFill>
        <p:spPr>
          <a:xfrm>
            <a:off x="2542291" y="1673069"/>
            <a:ext cx="7956376" cy="4707906"/>
          </a:xfrm>
          <a:prstGeom prst="rect">
            <a:avLst/>
          </a:prstGeom>
        </p:spPr>
      </p:pic>
      <p:sp>
        <p:nvSpPr>
          <p:cNvPr id="6" name="テキスト ボックス 5">
            <a:extLst>
              <a:ext uri="{FF2B5EF4-FFF2-40B4-BE49-F238E27FC236}">
                <a16:creationId xmlns:a16="http://schemas.microsoft.com/office/drawing/2014/main" id="{BF149082-0F9C-4AF0-BE6E-90E4DC8A4B4F}"/>
              </a:ext>
            </a:extLst>
          </p:cNvPr>
          <p:cNvSpPr txBox="1"/>
          <p:nvPr/>
        </p:nvSpPr>
        <p:spPr>
          <a:xfrm>
            <a:off x="1058333" y="1949953"/>
            <a:ext cx="1699982" cy="830997"/>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支援サービス</a:t>
            </a:r>
            <a:endParaRPr lang="en-US" altLang="ja-JP" sz="1600">
              <a:solidFill>
                <a:schemeClr val="tx1"/>
              </a:solidFill>
              <a:latin typeface="Meiryo UI" panose="020B0604030504040204" pitchFamily="50" charset="-128"/>
              <a:ea typeface="Meiryo UI" panose="020B0604030504040204" pitchFamily="50" charset="-128"/>
            </a:endParaRPr>
          </a:p>
          <a:p>
            <a:r>
              <a:rPr lang="en-US" altLang="ja-JP" sz="1600">
                <a:solidFill>
                  <a:schemeClr val="tx1"/>
                </a:solidFill>
                <a:latin typeface="Meiryo UI" panose="020B0604030504040204" pitchFamily="50" charset="-128"/>
                <a:ea typeface="Meiryo UI" panose="020B0604030504040204" pitchFamily="50" charset="-128"/>
              </a:rPr>
              <a:t>(DATA-EX</a:t>
            </a:r>
          </a:p>
          <a:p>
            <a:r>
              <a:rPr lang="ja-JP" altLang="en-US" sz="1600">
                <a:solidFill>
                  <a:schemeClr val="tx1"/>
                </a:solidFill>
                <a:latin typeface="Meiryo UI" panose="020B0604030504040204" pitchFamily="50" charset="-128"/>
                <a:ea typeface="Meiryo UI" panose="020B0604030504040204" pitchFamily="50" charset="-128"/>
              </a:rPr>
              <a:t>プラットフォーム</a:t>
            </a:r>
            <a:r>
              <a:rPr lang="en-US" altLang="ja-JP" sz="1600">
                <a:solidFill>
                  <a:schemeClr val="tx1"/>
                </a:solidFill>
                <a:latin typeface="Meiryo UI" panose="020B0604030504040204" pitchFamily="50" charset="-128"/>
                <a:ea typeface="Meiryo UI" panose="020B0604030504040204" pitchFamily="50" charset="-128"/>
              </a:rPr>
              <a:t>)</a:t>
            </a: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8081C35A-73F7-467D-9FCF-03A3851E0405}"/>
              </a:ext>
            </a:extLst>
          </p:cNvPr>
          <p:cNvSpPr txBox="1"/>
          <p:nvPr/>
        </p:nvSpPr>
        <p:spPr>
          <a:xfrm>
            <a:off x="1188458" y="3763119"/>
            <a:ext cx="1290457" cy="313932"/>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コネクタ</a:t>
            </a:r>
          </a:p>
        </p:txBody>
      </p:sp>
      <p:cxnSp>
        <p:nvCxnSpPr>
          <p:cNvPr id="8" name="直線コネクタ 7">
            <a:extLst>
              <a:ext uri="{FF2B5EF4-FFF2-40B4-BE49-F238E27FC236}">
                <a16:creationId xmlns:a16="http://schemas.microsoft.com/office/drawing/2014/main" id="{3EE33B11-FBE9-4B40-B4ED-F6517F182A3B}"/>
              </a:ext>
            </a:extLst>
          </p:cNvPr>
          <p:cNvCxnSpPr>
            <a:cxnSpLocks/>
          </p:cNvCxnSpPr>
          <p:nvPr/>
        </p:nvCxnSpPr>
        <p:spPr bwMode="auto">
          <a:xfrm>
            <a:off x="922867" y="3631384"/>
            <a:ext cx="1835448" cy="0"/>
          </a:xfrm>
          <a:prstGeom prst="line">
            <a:avLst/>
          </a:prstGeom>
          <a:noFill/>
          <a:ln w="28575" cap="flat" cmpd="sng" algn="ctr">
            <a:solidFill>
              <a:schemeClr val="tx1"/>
            </a:solidFill>
            <a:prstDash val="sysDash"/>
            <a:round/>
            <a:headEnd type="none" w="med" len="med"/>
            <a:tailEnd type="none" w="med" len="med"/>
          </a:ln>
          <a:effectLst/>
        </p:spPr>
      </p:cxnSp>
      <p:sp>
        <p:nvSpPr>
          <p:cNvPr id="9" name="テキスト ボックス 8">
            <a:extLst>
              <a:ext uri="{FF2B5EF4-FFF2-40B4-BE49-F238E27FC236}">
                <a16:creationId xmlns:a16="http://schemas.microsoft.com/office/drawing/2014/main" id="{EA9305D3-7948-47CF-A42A-7B1B7BFDF2F4}"/>
              </a:ext>
            </a:extLst>
          </p:cNvPr>
          <p:cNvSpPr txBox="1"/>
          <p:nvPr/>
        </p:nvSpPr>
        <p:spPr>
          <a:xfrm>
            <a:off x="626533" y="6380975"/>
            <a:ext cx="6253882" cy="32200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900"/>
              <a:t>出典：デジタル庁 データ戦略推進ワーキンググループ（第</a:t>
            </a:r>
            <a:r>
              <a:rPr lang="en-US" altLang="ja-JP" sz="900"/>
              <a:t>2</a:t>
            </a:r>
            <a:r>
              <a:rPr lang="ja-JP" altLang="en-US" sz="900"/>
              <a:t>回）「資料</a:t>
            </a:r>
            <a:r>
              <a:rPr lang="en-US" altLang="ja-JP" sz="900"/>
              <a:t>3</a:t>
            </a:r>
            <a:r>
              <a:rPr lang="ja-JP" altLang="en-US" sz="900"/>
              <a:t>：準公共・相互連携分野および分野間連携基盤の検討状況」</a:t>
            </a:r>
            <a:endParaRPr lang="en-US" altLang="ja-JP" sz="900"/>
          </a:p>
          <a:p>
            <a:r>
              <a:rPr lang="en-US" altLang="ja-JP" sz="900"/>
              <a:t>https://cio.go.jp/sites/default/files/uploads/documents/digital/20211202_meeting_data_strategy_wg_03.pdf</a:t>
            </a:r>
            <a:endParaRPr lang="ja-JP" altLang="en-US" sz="900"/>
          </a:p>
        </p:txBody>
      </p:sp>
    </p:spTree>
    <p:extLst>
      <p:ext uri="{BB962C8B-B14F-4D97-AF65-F5344CB8AC3E}">
        <p14:creationId xmlns:p14="http://schemas.microsoft.com/office/powerpoint/2010/main" val="3433701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3</a:t>
            </a:r>
            <a:r>
              <a:rPr kumimoji="1" lang="en-US" altLang="ja-JP"/>
              <a:t>.3</a:t>
            </a:r>
            <a:r>
              <a:rPr kumimoji="1" lang="ja-JP" altLang="en-US"/>
              <a:t>．データカタログとは</a:t>
            </a:r>
            <a:endParaRPr lang="ja-JP" altLang="en-US"/>
          </a:p>
        </p:txBody>
      </p:sp>
      <p:sp>
        <p:nvSpPr>
          <p:cNvPr id="5" name="正方形/長方形 4">
            <a:extLst>
              <a:ext uri="{FF2B5EF4-FFF2-40B4-BE49-F238E27FC236}">
                <a16:creationId xmlns:a16="http://schemas.microsoft.com/office/drawing/2014/main" id="{A236340A-4518-4B00-9538-BBF761C2C3DE}"/>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データカタログとは、データの名称や作成者、作成日、利用条件、等、利用者が自分が必要としているデータかを判断するのに必要となるメタな情報の集合。</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産学官の異なる形式のデータカタログ項目を共通化し、異なる分野や組織で共通のカタログ項目でカタログを作成し、横断検索することを実現する。</a:t>
            </a:r>
          </a:p>
        </p:txBody>
      </p:sp>
      <p:sp>
        <p:nvSpPr>
          <p:cNvPr id="6" name="角丸四角形 7">
            <a:extLst>
              <a:ext uri="{FF2B5EF4-FFF2-40B4-BE49-F238E27FC236}">
                <a16:creationId xmlns:a16="http://schemas.microsoft.com/office/drawing/2014/main" id="{AC68B9EC-502C-4E97-8EB1-BA41AE166E75}"/>
              </a:ext>
            </a:extLst>
          </p:cNvPr>
          <p:cNvSpPr/>
          <p:nvPr/>
        </p:nvSpPr>
        <p:spPr>
          <a:xfrm>
            <a:off x="1830594" y="2301608"/>
            <a:ext cx="1534886" cy="1567408"/>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6170909-031E-48D8-B81D-C06AB918609A}"/>
              </a:ext>
            </a:extLst>
          </p:cNvPr>
          <p:cNvSpPr txBox="1"/>
          <p:nvPr/>
        </p:nvSpPr>
        <p:spPr>
          <a:xfrm>
            <a:off x="1966564" y="2518074"/>
            <a:ext cx="1232182" cy="221599"/>
          </a:xfrm>
          <a:prstGeom prst="rect">
            <a:avLst/>
          </a:prstGeom>
          <a:solidFill>
            <a:srgbClr val="FFFFFF">
              <a:alpha val="65490"/>
            </a:srgbClr>
          </a:solidFill>
          <a:ln>
            <a:noFill/>
          </a:ln>
        </p:spPr>
        <p:txBody>
          <a:bodyPr wrap="square" lIns="36000" tIns="0" rIns="36000" bIns="0" rtlCol="0">
            <a:spAutoFit/>
          </a:bodyPr>
          <a:lstStyle/>
          <a:p>
            <a:pPr algn="ctr"/>
            <a:r>
              <a:rPr lang="ja-JP" altLang="en-US" sz="1600">
                <a:solidFill>
                  <a:schemeClr val="tx1"/>
                </a:solidFill>
                <a:latin typeface="Meiryo UI" panose="020B0604030504040204" pitchFamily="50" charset="-128"/>
                <a:ea typeface="Meiryo UI" panose="020B0604030504040204" pitchFamily="50" charset="-128"/>
              </a:rPr>
              <a:t>データ利用者</a:t>
            </a:r>
          </a:p>
        </p:txBody>
      </p:sp>
      <p:sp>
        <p:nvSpPr>
          <p:cNvPr id="8" name="角丸四角形 499">
            <a:extLst>
              <a:ext uri="{FF2B5EF4-FFF2-40B4-BE49-F238E27FC236}">
                <a16:creationId xmlns:a16="http://schemas.microsoft.com/office/drawing/2014/main" id="{29A56212-37C3-43E4-BD2D-2B61EF490D45}"/>
              </a:ext>
            </a:extLst>
          </p:cNvPr>
          <p:cNvSpPr/>
          <p:nvPr/>
        </p:nvSpPr>
        <p:spPr>
          <a:xfrm>
            <a:off x="2262643" y="2877673"/>
            <a:ext cx="627529" cy="75446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grpSp>
        <p:nvGrpSpPr>
          <p:cNvPr id="9" name="グループ化 8">
            <a:extLst>
              <a:ext uri="{FF2B5EF4-FFF2-40B4-BE49-F238E27FC236}">
                <a16:creationId xmlns:a16="http://schemas.microsoft.com/office/drawing/2014/main" id="{E55AC09B-C1D8-4B05-B5F5-2BE27ED4C46A}"/>
              </a:ext>
            </a:extLst>
          </p:cNvPr>
          <p:cNvGrpSpPr>
            <a:grpSpLocks noChangeAspect="1"/>
          </p:cNvGrpSpPr>
          <p:nvPr/>
        </p:nvGrpSpPr>
        <p:grpSpPr>
          <a:xfrm flipH="1">
            <a:off x="2334651" y="3093697"/>
            <a:ext cx="503583" cy="274205"/>
            <a:chOff x="10041164" y="-1374776"/>
            <a:chExt cx="15093951" cy="9607552"/>
          </a:xfrm>
          <a:solidFill>
            <a:schemeClr val="tx1"/>
          </a:solidFill>
        </p:grpSpPr>
        <p:sp>
          <p:nvSpPr>
            <p:cNvPr id="10" name="Oval 6">
              <a:extLst>
                <a:ext uri="{FF2B5EF4-FFF2-40B4-BE49-F238E27FC236}">
                  <a16:creationId xmlns:a16="http://schemas.microsoft.com/office/drawing/2014/main" id="{8399A3CC-4FDD-4D3F-993D-2FA14F1D4CC4}"/>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55721" tIns="27861" rIns="55721" bIns="27861" numCol="1" anchor="t" anchorCtr="0" compatLnSpc="1">
              <a:prstTxWarp prst="textNoShape">
                <a:avLst/>
              </a:prstTxWarp>
            </a:bodyPr>
            <a:lstStyle/>
            <a:p>
              <a:endParaRPr lang="ja-JP" altLang="en-US" sz="788">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7">
              <a:extLst>
                <a:ext uri="{FF2B5EF4-FFF2-40B4-BE49-F238E27FC236}">
                  <a16:creationId xmlns:a16="http://schemas.microsoft.com/office/drawing/2014/main" id="{07D94112-C065-4529-B83A-47B6CB0331CA}"/>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55721" tIns="27861" rIns="55721" bIns="27861" numCol="1" anchor="t" anchorCtr="0" compatLnSpc="1">
              <a:prstTxWarp prst="textNoShape">
                <a:avLst/>
              </a:prstTxWarp>
            </a:bodyPr>
            <a:lstStyle/>
            <a:p>
              <a:endParaRPr lang="ja-JP" altLang="en-US" sz="788">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a:extLst>
              <a:ext uri="{FF2B5EF4-FFF2-40B4-BE49-F238E27FC236}">
                <a16:creationId xmlns:a16="http://schemas.microsoft.com/office/drawing/2014/main" id="{088BC6E7-CA4F-457A-8870-E8B84E632EBB}"/>
              </a:ext>
            </a:extLst>
          </p:cNvPr>
          <p:cNvGrpSpPr/>
          <p:nvPr/>
        </p:nvGrpSpPr>
        <p:grpSpPr>
          <a:xfrm>
            <a:off x="4531342" y="4805902"/>
            <a:ext cx="550758" cy="436232"/>
            <a:chOff x="3323061" y="3667776"/>
            <a:chExt cx="2174058" cy="1721980"/>
          </a:xfrm>
        </p:grpSpPr>
        <p:sp>
          <p:nvSpPr>
            <p:cNvPr id="13" name="円柱 12">
              <a:extLst>
                <a:ext uri="{FF2B5EF4-FFF2-40B4-BE49-F238E27FC236}">
                  <a16:creationId xmlns:a16="http://schemas.microsoft.com/office/drawing/2014/main" id="{F188A188-19EA-43C4-BDEB-2946FE6EAD4D}"/>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14" name="円弧 13">
              <a:extLst>
                <a:ext uri="{FF2B5EF4-FFF2-40B4-BE49-F238E27FC236}">
                  <a16:creationId xmlns:a16="http://schemas.microsoft.com/office/drawing/2014/main" id="{706102D1-265A-4454-B566-6F8258EFDD1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a:p>
          </p:txBody>
        </p:sp>
      </p:grpSp>
      <p:grpSp>
        <p:nvGrpSpPr>
          <p:cNvPr id="15" name="グループ化 14">
            <a:extLst>
              <a:ext uri="{FF2B5EF4-FFF2-40B4-BE49-F238E27FC236}">
                <a16:creationId xmlns:a16="http://schemas.microsoft.com/office/drawing/2014/main" id="{F5838D42-AFF5-4EA1-A1B1-45FCD3F35952}"/>
              </a:ext>
            </a:extLst>
          </p:cNvPr>
          <p:cNvGrpSpPr/>
          <p:nvPr/>
        </p:nvGrpSpPr>
        <p:grpSpPr>
          <a:xfrm>
            <a:off x="4109469" y="4770157"/>
            <a:ext cx="251711" cy="499313"/>
            <a:chOff x="3075685" y="3173093"/>
            <a:chExt cx="685800" cy="1360405"/>
          </a:xfrm>
        </p:grpSpPr>
        <p:sp>
          <p:nvSpPr>
            <p:cNvPr id="16" name="正方形/長方形 15">
              <a:extLst>
                <a:ext uri="{FF2B5EF4-FFF2-40B4-BE49-F238E27FC236}">
                  <a16:creationId xmlns:a16="http://schemas.microsoft.com/office/drawing/2014/main" id="{7CB711F9-178A-4409-8A0D-361C23DCB561}"/>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DEBB9EB8-AF67-4C9A-8FDB-A6FD2611C0D0}"/>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FCABD73-CFBB-4C27-AFCC-D28C4AF5A7F0}"/>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AB6F105E-5173-4A49-8DD1-C16AF59DFBC3}"/>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82D603D3-C2EB-495F-BA8A-522BCD1171E9}"/>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207F177C-5E98-44B8-84C5-DFF6DBA8904F}"/>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22" name="グループ化 21">
            <a:extLst>
              <a:ext uri="{FF2B5EF4-FFF2-40B4-BE49-F238E27FC236}">
                <a16:creationId xmlns:a16="http://schemas.microsoft.com/office/drawing/2014/main" id="{76872BF0-FD99-4280-9669-6473A5B74D1C}"/>
              </a:ext>
            </a:extLst>
          </p:cNvPr>
          <p:cNvGrpSpPr/>
          <p:nvPr/>
        </p:nvGrpSpPr>
        <p:grpSpPr>
          <a:xfrm>
            <a:off x="4261869" y="4922557"/>
            <a:ext cx="251711" cy="499313"/>
            <a:chOff x="3075685" y="3173093"/>
            <a:chExt cx="685800" cy="1360405"/>
          </a:xfrm>
        </p:grpSpPr>
        <p:sp>
          <p:nvSpPr>
            <p:cNvPr id="23" name="正方形/長方形 22">
              <a:extLst>
                <a:ext uri="{FF2B5EF4-FFF2-40B4-BE49-F238E27FC236}">
                  <a16:creationId xmlns:a16="http://schemas.microsoft.com/office/drawing/2014/main" id="{07D392C8-2BEF-499F-B091-C5532783CDDF}"/>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24" name="直線コネクタ 23">
              <a:extLst>
                <a:ext uri="{FF2B5EF4-FFF2-40B4-BE49-F238E27FC236}">
                  <a16:creationId xmlns:a16="http://schemas.microsoft.com/office/drawing/2014/main" id="{1A5CFBDC-A5EA-4854-B77D-1E1A645BB68F}"/>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E70E472D-6C64-4D12-9265-58944C4F5263}"/>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85606A29-100D-4D5C-847E-15E70D4456CD}"/>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734DD142-4C2B-4653-98E0-C1ADF033C03A}"/>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C0E049C2-1596-464B-87D3-05B9CB8D8CB8}"/>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29" name="グループ化 28">
            <a:extLst>
              <a:ext uri="{FF2B5EF4-FFF2-40B4-BE49-F238E27FC236}">
                <a16:creationId xmlns:a16="http://schemas.microsoft.com/office/drawing/2014/main" id="{0B1B2412-4D9A-40D3-8678-6F869848D39A}"/>
              </a:ext>
            </a:extLst>
          </p:cNvPr>
          <p:cNvGrpSpPr/>
          <p:nvPr/>
        </p:nvGrpSpPr>
        <p:grpSpPr>
          <a:xfrm>
            <a:off x="4414269" y="5074957"/>
            <a:ext cx="251711" cy="499313"/>
            <a:chOff x="3075685" y="3173093"/>
            <a:chExt cx="685800" cy="1360405"/>
          </a:xfrm>
        </p:grpSpPr>
        <p:sp>
          <p:nvSpPr>
            <p:cNvPr id="30" name="正方形/長方形 29">
              <a:extLst>
                <a:ext uri="{FF2B5EF4-FFF2-40B4-BE49-F238E27FC236}">
                  <a16:creationId xmlns:a16="http://schemas.microsoft.com/office/drawing/2014/main" id="{FA2FB50F-0EE2-4302-800E-8B873DBCF6EC}"/>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31" name="直線コネクタ 30">
              <a:extLst>
                <a:ext uri="{FF2B5EF4-FFF2-40B4-BE49-F238E27FC236}">
                  <a16:creationId xmlns:a16="http://schemas.microsoft.com/office/drawing/2014/main" id="{3AC3EAE9-638F-4703-A4A2-0A725ADDE0C1}"/>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9CBB753E-0E56-4A18-B8DB-04D9C2042101}"/>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6C1F2DC3-D190-4929-AE0D-D14B1ADBB4F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0A3D275E-5B8A-4645-9BDA-EDFF3FBF6FE2}"/>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6BB1F736-DF72-481A-B323-6490169D1047}"/>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36" name="グループ化 35">
            <a:extLst>
              <a:ext uri="{FF2B5EF4-FFF2-40B4-BE49-F238E27FC236}">
                <a16:creationId xmlns:a16="http://schemas.microsoft.com/office/drawing/2014/main" id="{434507D0-E929-4669-BE87-DBB3E49F88AF}"/>
              </a:ext>
            </a:extLst>
          </p:cNvPr>
          <p:cNvGrpSpPr/>
          <p:nvPr/>
        </p:nvGrpSpPr>
        <p:grpSpPr>
          <a:xfrm>
            <a:off x="4566669" y="5227357"/>
            <a:ext cx="251711" cy="499313"/>
            <a:chOff x="3075685" y="3173093"/>
            <a:chExt cx="685800" cy="1360405"/>
          </a:xfrm>
        </p:grpSpPr>
        <p:sp>
          <p:nvSpPr>
            <p:cNvPr id="37" name="正方形/長方形 36">
              <a:extLst>
                <a:ext uri="{FF2B5EF4-FFF2-40B4-BE49-F238E27FC236}">
                  <a16:creationId xmlns:a16="http://schemas.microsoft.com/office/drawing/2014/main" id="{973D3520-D64C-4D92-99B5-77C1B7E064F0}"/>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1CEE94F-6D40-40FF-ABC9-D8B021810D14}"/>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A5F67290-27FA-4371-BD68-A6D89B265841}"/>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33443ADD-2CD2-44E8-9F47-1A350F6D4691}"/>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FBF8F4DF-528D-4B5C-B9D8-DCB482DB7763}"/>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2362FC91-32D5-4439-9B03-1E1F19386302}"/>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3" name="グループ化 42">
            <a:extLst>
              <a:ext uri="{FF2B5EF4-FFF2-40B4-BE49-F238E27FC236}">
                <a16:creationId xmlns:a16="http://schemas.microsoft.com/office/drawing/2014/main" id="{538D8D62-436D-48A9-9607-55A479B5874E}"/>
              </a:ext>
            </a:extLst>
          </p:cNvPr>
          <p:cNvGrpSpPr/>
          <p:nvPr/>
        </p:nvGrpSpPr>
        <p:grpSpPr>
          <a:xfrm>
            <a:off x="4719069" y="5379757"/>
            <a:ext cx="251711" cy="499313"/>
            <a:chOff x="3075685" y="3173093"/>
            <a:chExt cx="685800" cy="1360405"/>
          </a:xfrm>
        </p:grpSpPr>
        <p:sp>
          <p:nvSpPr>
            <p:cNvPr id="44" name="正方形/長方形 43">
              <a:extLst>
                <a:ext uri="{FF2B5EF4-FFF2-40B4-BE49-F238E27FC236}">
                  <a16:creationId xmlns:a16="http://schemas.microsoft.com/office/drawing/2014/main" id="{0F7855AC-DAE6-4866-B0A5-A9361D26C83E}"/>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45" name="直線コネクタ 44">
              <a:extLst>
                <a:ext uri="{FF2B5EF4-FFF2-40B4-BE49-F238E27FC236}">
                  <a16:creationId xmlns:a16="http://schemas.microsoft.com/office/drawing/2014/main" id="{2FCFEF2E-346B-4810-B4E5-E324E4B2EB42}"/>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92590C00-6CC6-472C-8FD0-37C9C6A1405F}"/>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FF02BD4F-0F67-42CF-A6BE-87A588CD5760}"/>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56C9B4BF-ECD2-4299-A770-C7A7FC92E6FA}"/>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6D69AFB5-6AD0-4E0C-A219-3398464AAC51}"/>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50" name="正方形/長方形 49">
            <a:extLst>
              <a:ext uri="{FF2B5EF4-FFF2-40B4-BE49-F238E27FC236}">
                <a16:creationId xmlns:a16="http://schemas.microsoft.com/office/drawing/2014/main" id="{490C0665-35D4-4C11-B679-D230A5771470}"/>
              </a:ext>
            </a:extLst>
          </p:cNvPr>
          <p:cNvSpPr/>
          <p:nvPr/>
        </p:nvSpPr>
        <p:spPr>
          <a:xfrm>
            <a:off x="3953164" y="4150878"/>
            <a:ext cx="1261884" cy="53553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横断検索</a:t>
            </a:r>
          </a:p>
        </p:txBody>
      </p:sp>
      <p:sp>
        <p:nvSpPr>
          <p:cNvPr id="51" name="角丸四角形 7">
            <a:extLst>
              <a:ext uri="{FF2B5EF4-FFF2-40B4-BE49-F238E27FC236}">
                <a16:creationId xmlns:a16="http://schemas.microsoft.com/office/drawing/2014/main" id="{AC3179FF-17F4-44AB-ADE6-2B6C2C9AEEAD}"/>
              </a:ext>
            </a:extLst>
          </p:cNvPr>
          <p:cNvSpPr/>
          <p:nvPr/>
        </p:nvSpPr>
        <p:spPr>
          <a:xfrm>
            <a:off x="3809148" y="4006861"/>
            <a:ext cx="1574766" cy="2054870"/>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6D09ECF4-0752-4CEE-9A19-F2EB075F279A}"/>
              </a:ext>
            </a:extLst>
          </p:cNvPr>
          <p:cNvSpPr/>
          <p:nvPr/>
        </p:nvSpPr>
        <p:spPr>
          <a:xfrm>
            <a:off x="3459478" y="2573548"/>
            <a:ext cx="848309" cy="258532"/>
          </a:xfrm>
          <a:prstGeom prst="rect">
            <a:avLst/>
          </a:prstGeom>
          <a:solidFill>
            <a:schemeClr val="bg1"/>
          </a:solidFill>
        </p:spPr>
        <p:txBody>
          <a:bodyPr wrap="none">
            <a:spAutoFit/>
          </a:bodyPr>
          <a:lstStyle/>
          <a:p>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データ検索</a:t>
            </a:r>
          </a:p>
        </p:txBody>
      </p:sp>
      <p:sp>
        <p:nvSpPr>
          <p:cNvPr id="53" name="テキスト ボックス 52">
            <a:extLst>
              <a:ext uri="{FF2B5EF4-FFF2-40B4-BE49-F238E27FC236}">
                <a16:creationId xmlns:a16="http://schemas.microsoft.com/office/drawing/2014/main" id="{BD7FBDAE-0553-4250-8973-30ACF85A28A7}"/>
              </a:ext>
            </a:extLst>
          </p:cNvPr>
          <p:cNvSpPr txBox="1"/>
          <p:nvPr/>
        </p:nvSpPr>
        <p:spPr>
          <a:xfrm>
            <a:off x="6379687" y="6153557"/>
            <a:ext cx="4279280" cy="216982"/>
          </a:xfrm>
          <a:prstGeom prst="rect">
            <a:avLst/>
          </a:prstGeom>
          <a:noFill/>
          <a:ln>
            <a:noFill/>
          </a:ln>
        </p:spPr>
        <p:txBody>
          <a:bodyPr wrap="square" rtlCol="0">
            <a:spAutoFit/>
          </a:bodyPr>
          <a:lstStyle/>
          <a:p>
            <a:r>
              <a:rPr lang="ja-JP" altLang="ja-JP" sz="900">
                <a:solidFill>
                  <a:srgbClr val="000000"/>
                </a:solidFill>
                <a:ea typeface="Meiryo UI" panose="020B0604030504040204" pitchFamily="50" charset="-128"/>
              </a:rPr>
              <a:t>東京都</a:t>
            </a:r>
            <a:r>
              <a:rPr lang="ja-JP" altLang="en-US" sz="900">
                <a:solidFill>
                  <a:srgbClr val="000000"/>
                </a:solidFill>
                <a:ea typeface="Meiryo UI" panose="020B0604030504040204" pitchFamily="50" charset="-128"/>
              </a:rPr>
              <a:t>　</a:t>
            </a:r>
            <a:r>
              <a:rPr lang="ja-JP" altLang="en-US" sz="900">
                <a:hlinkClick r:id="rId2"/>
              </a:rPr>
              <a:t>データセット </a:t>
            </a:r>
            <a:r>
              <a:rPr lang="en-US" altLang="ja-JP" sz="900">
                <a:hlinkClick r:id="rId2"/>
              </a:rPr>
              <a:t>- </a:t>
            </a:r>
            <a:r>
              <a:rPr lang="ja-JP" altLang="en-US" sz="900">
                <a:hlinkClick r:id="rId2"/>
              </a:rPr>
              <a:t>東京都オープンデータカタログサイト </a:t>
            </a:r>
            <a:r>
              <a:rPr lang="en-US" altLang="ja-JP" sz="900">
                <a:hlinkClick r:id="rId2"/>
              </a:rPr>
              <a:t>(tokyo.lg.jp)</a:t>
            </a:r>
            <a:endParaRPr lang="ja-JP" altLang="en-US" sz="11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4" name="コネクタ: カギ線 53">
            <a:extLst>
              <a:ext uri="{FF2B5EF4-FFF2-40B4-BE49-F238E27FC236}">
                <a16:creationId xmlns:a16="http://schemas.microsoft.com/office/drawing/2014/main" id="{63BC631D-22D1-40D4-B584-34CA6E824B45}"/>
              </a:ext>
            </a:extLst>
          </p:cNvPr>
          <p:cNvCxnSpPr>
            <a:cxnSpLocks/>
          </p:cNvCxnSpPr>
          <p:nvPr/>
        </p:nvCxnSpPr>
        <p:spPr bwMode="auto">
          <a:xfrm rot="5400000">
            <a:off x="4824747" y="3054658"/>
            <a:ext cx="1125643" cy="803472"/>
          </a:xfrm>
          <a:prstGeom prst="bentConnector3">
            <a:avLst>
              <a:gd name="adj1" fmla="val -63"/>
            </a:avLst>
          </a:prstGeom>
          <a:noFill/>
          <a:ln w="9525" cap="flat" cmpd="sng" algn="ctr">
            <a:solidFill>
              <a:schemeClr val="tx1"/>
            </a:solidFill>
            <a:prstDash val="solid"/>
            <a:round/>
            <a:headEnd type="none" w="med" len="med"/>
            <a:tailEnd type="triangle"/>
          </a:ln>
          <a:effectLst/>
        </p:spPr>
      </p:cxnSp>
      <p:sp>
        <p:nvSpPr>
          <p:cNvPr id="55" name="テキスト ボックス 54">
            <a:extLst>
              <a:ext uri="{FF2B5EF4-FFF2-40B4-BE49-F238E27FC236}">
                <a16:creationId xmlns:a16="http://schemas.microsoft.com/office/drawing/2014/main" id="{55AF6258-1410-4B57-BB0D-7C287E9F7481}"/>
              </a:ext>
            </a:extLst>
          </p:cNvPr>
          <p:cNvSpPr txBox="1"/>
          <p:nvPr/>
        </p:nvSpPr>
        <p:spPr>
          <a:xfrm>
            <a:off x="6651112" y="1921040"/>
            <a:ext cx="2736304" cy="221599"/>
          </a:xfrm>
          <a:prstGeom prst="rect">
            <a:avLst/>
          </a:prstGeom>
          <a:solidFill>
            <a:srgbClr val="FFFFFF">
              <a:alpha val="65490"/>
            </a:srgbClr>
          </a:solidFill>
          <a:ln>
            <a:noFill/>
          </a:ln>
        </p:spPr>
        <p:txBody>
          <a:bodyPr wrap="square" lIns="36000" tIns="0" rIns="36000" bIns="0" rtlCol="0">
            <a:spAutoFit/>
          </a:bodyPr>
          <a:lstStyle/>
          <a:p>
            <a:pPr algn="ctr"/>
            <a:r>
              <a:rPr lang="ja-JP" altLang="en-US" sz="1600" dirty="0">
                <a:solidFill>
                  <a:schemeClr val="tx1"/>
                </a:solidFill>
                <a:latin typeface="Meiryo UI" panose="020B0604030504040204" pitchFamily="50" charset="-128"/>
                <a:ea typeface="Meiryo UI" panose="020B0604030504040204" pitchFamily="50" charset="-128"/>
              </a:rPr>
              <a:t>データ提供者　データカタログ</a:t>
            </a:r>
          </a:p>
        </p:txBody>
      </p:sp>
      <p:sp>
        <p:nvSpPr>
          <p:cNvPr id="56" name="正方形/長方形 55">
            <a:extLst>
              <a:ext uri="{FF2B5EF4-FFF2-40B4-BE49-F238E27FC236}">
                <a16:creationId xmlns:a16="http://schemas.microsoft.com/office/drawing/2014/main" id="{066547F0-CC28-495C-B73F-3395C3DA2650}"/>
              </a:ext>
            </a:extLst>
          </p:cNvPr>
          <p:cNvSpPr/>
          <p:nvPr/>
        </p:nvSpPr>
        <p:spPr>
          <a:xfrm>
            <a:off x="2875758" y="4757554"/>
            <a:ext cx="848309" cy="258532"/>
          </a:xfrm>
          <a:prstGeom prst="rect">
            <a:avLst/>
          </a:prstGeom>
          <a:solidFill>
            <a:schemeClr val="bg1"/>
          </a:solidFill>
        </p:spPr>
        <p:txBody>
          <a:bodyPr wrap="none">
            <a:spAutoFit/>
          </a:bodyPr>
          <a:lstStyle/>
          <a:p>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p>
        </p:txBody>
      </p:sp>
      <p:grpSp>
        <p:nvGrpSpPr>
          <p:cNvPr id="57" name="グループ化 56">
            <a:extLst>
              <a:ext uri="{FF2B5EF4-FFF2-40B4-BE49-F238E27FC236}">
                <a16:creationId xmlns:a16="http://schemas.microsoft.com/office/drawing/2014/main" id="{9A5177B9-18AE-4CC9-875D-C4A5DD58B795}"/>
              </a:ext>
            </a:extLst>
          </p:cNvPr>
          <p:cNvGrpSpPr/>
          <p:nvPr/>
        </p:nvGrpSpPr>
        <p:grpSpPr>
          <a:xfrm>
            <a:off x="5786347" y="2177184"/>
            <a:ext cx="4739437" cy="3868841"/>
            <a:chOff x="0" y="0"/>
            <a:chExt cx="16798637" cy="13796819"/>
          </a:xfrm>
        </p:grpSpPr>
        <p:pic>
          <p:nvPicPr>
            <p:cNvPr id="58" name="図 57">
              <a:extLst>
                <a:ext uri="{FF2B5EF4-FFF2-40B4-BE49-F238E27FC236}">
                  <a16:creationId xmlns:a16="http://schemas.microsoft.com/office/drawing/2014/main" id="{951B7EDB-8980-4697-B954-783DCCE1923F}"/>
                </a:ext>
              </a:extLst>
            </p:cNvPr>
            <p:cNvPicPr>
              <a:picLocks noChangeAspect="1"/>
            </p:cNvPicPr>
            <p:nvPr/>
          </p:nvPicPr>
          <p:blipFill rotWithShape="1">
            <a:blip r:embed="rId3"/>
            <a:srcRect l="3769" t="14033" r="4831" b="23862"/>
            <a:stretch/>
          </p:blipFill>
          <p:spPr>
            <a:xfrm>
              <a:off x="0" y="0"/>
              <a:ext cx="16798637" cy="6451022"/>
            </a:xfrm>
            <a:prstGeom prst="rect">
              <a:avLst/>
            </a:prstGeom>
          </p:spPr>
        </p:pic>
        <p:pic>
          <p:nvPicPr>
            <p:cNvPr id="59" name="図 58">
              <a:extLst>
                <a:ext uri="{FF2B5EF4-FFF2-40B4-BE49-F238E27FC236}">
                  <a16:creationId xmlns:a16="http://schemas.microsoft.com/office/drawing/2014/main" id="{C85605A0-2557-4C72-A14C-DBABF59A01FE}"/>
                </a:ext>
              </a:extLst>
            </p:cNvPr>
            <p:cNvPicPr>
              <a:picLocks noChangeAspect="1"/>
            </p:cNvPicPr>
            <p:nvPr/>
          </p:nvPicPr>
          <p:blipFill rotWithShape="1">
            <a:blip r:embed="rId4"/>
            <a:srcRect l="3691" t="12920" r="4988" b="16360"/>
            <a:stretch/>
          </p:blipFill>
          <p:spPr>
            <a:xfrm>
              <a:off x="0" y="6451022"/>
              <a:ext cx="16784205" cy="7345797"/>
            </a:xfrm>
            <a:prstGeom prst="rect">
              <a:avLst/>
            </a:prstGeom>
          </p:spPr>
        </p:pic>
      </p:grpSp>
      <p:sp>
        <p:nvSpPr>
          <p:cNvPr id="60" name="正方形/長方形 59">
            <a:extLst>
              <a:ext uri="{FF2B5EF4-FFF2-40B4-BE49-F238E27FC236}">
                <a16:creationId xmlns:a16="http://schemas.microsoft.com/office/drawing/2014/main" id="{8EF44F37-8721-4872-9B74-694E90465E11}"/>
              </a:ext>
            </a:extLst>
          </p:cNvPr>
          <p:cNvSpPr/>
          <p:nvPr/>
        </p:nvSpPr>
        <p:spPr>
          <a:xfrm>
            <a:off x="4484776" y="3237733"/>
            <a:ext cx="1409360" cy="258532"/>
          </a:xfrm>
          <a:prstGeom prst="rect">
            <a:avLst/>
          </a:prstGeom>
          <a:solidFill>
            <a:schemeClr val="bg1"/>
          </a:solidFill>
        </p:spPr>
        <p:txBody>
          <a:bodyPr wrap="none">
            <a:spAutoFit/>
          </a:bodyPr>
          <a:lstStyle/>
          <a:p>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データカタログを収集</a:t>
            </a:r>
          </a:p>
        </p:txBody>
      </p:sp>
      <p:cxnSp>
        <p:nvCxnSpPr>
          <p:cNvPr id="61" name="Connector: Elbow 3">
            <a:extLst>
              <a:ext uri="{FF2B5EF4-FFF2-40B4-BE49-F238E27FC236}">
                <a16:creationId xmlns:a16="http://schemas.microsoft.com/office/drawing/2014/main" id="{351C1502-DC76-4631-B0F8-0A487DD7A8B4}"/>
              </a:ext>
            </a:extLst>
          </p:cNvPr>
          <p:cNvCxnSpPr>
            <a:cxnSpLocks/>
          </p:cNvCxnSpPr>
          <p:nvPr/>
        </p:nvCxnSpPr>
        <p:spPr bwMode="auto">
          <a:xfrm rot="16200000" flipH="1">
            <a:off x="3282406" y="3027397"/>
            <a:ext cx="1080855" cy="878072"/>
          </a:xfrm>
          <a:prstGeom prst="bentConnector3">
            <a:avLst>
              <a:gd name="adj1" fmla="val -1153"/>
            </a:avLst>
          </a:prstGeom>
          <a:noFill/>
          <a:ln w="9525" cap="flat" cmpd="sng" algn="ctr">
            <a:solidFill>
              <a:schemeClr val="tx1"/>
            </a:solidFill>
            <a:prstDash val="solid"/>
            <a:round/>
            <a:headEnd type="none" w="med" len="med"/>
            <a:tailEnd type="triangle"/>
          </a:ln>
          <a:effectLst/>
        </p:spPr>
      </p:cxnSp>
      <p:cxnSp>
        <p:nvCxnSpPr>
          <p:cNvPr id="62" name="Connector: Elbow 3">
            <a:extLst>
              <a:ext uri="{FF2B5EF4-FFF2-40B4-BE49-F238E27FC236}">
                <a16:creationId xmlns:a16="http://schemas.microsoft.com/office/drawing/2014/main" id="{1D310C09-2C74-4F74-ACD3-1D6F3A269C7F}"/>
              </a:ext>
            </a:extLst>
          </p:cNvPr>
          <p:cNvCxnSpPr>
            <a:cxnSpLocks/>
            <a:stCxn id="51" idx="1"/>
            <a:endCxn id="6" idx="2"/>
          </p:cNvCxnSpPr>
          <p:nvPr/>
        </p:nvCxnSpPr>
        <p:spPr bwMode="auto">
          <a:xfrm rot="10800000">
            <a:off x="2598039" y="3869016"/>
            <a:ext cx="1211111" cy="1165280"/>
          </a:xfrm>
          <a:prstGeom prst="bentConnector2">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05402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97DDDD9C-623B-4E8A-8D21-629E55CE402C}"/>
              </a:ext>
            </a:extLst>
          </p:cNvPr>
          <p:cNvPicPr>
            <a:picLocks noChangeAspect="1"/>
          </p:cNvPicPr>
          <p:nvPr/>
        </p:nvPicPr>
        <p:blipFill>
          <a:blip r:embed="rId2"/>
          <a:stretch>
            <a:fillRect/>
          </a:stretch>
        </p:blipFill>
        <p:spPr>
          <a:xfrm>
            <a:off x="768583" y="667268"/>
            <a:ext cx="4129215" cy="5696946"/>
          </a:xfrm>
          <a:prstGeom prst="rect">
            <a:avLst/>
          </a:prstGeom>
        </p:spPr>
      </p:pic>
      <p:pic>
        <p:nvPicPr>
          <p:cNvPr id="39" name="図 38">
            <a:extLst>
              <a:ext uri="{FF2B5EF4-FFF2-40B4-BE49-F238E27FC236}">
                <a16:creationId xmlns:a16="http://schemas.microsoft.com/office/drawing/2014/main" id="{AA0D62E3-313E-4415-938E-1856963022F0}"/>
              </a:ext>
            </a:extLst>
          </p:cNvPr>
          <p:cNvPicPr>
            <a:picLocks noChangeAspect="1"/>
          </p:cNvPicPr>
          <p:nvPr/>
        </p:nvPicPr>
        <p:blipFill>
          <a:blip r:embed="rId3"/>
          <a:stretch>
            <a:fillRect/>
          </a:stretch>
        </p:blipFill>
        <p:spPr>
          <a:xfrm>
            <a:off x="5560742" y="846186"/>
            <a:ext cx="4277312" cy="2950804"/>
          </a:xfrm>
          <a:prstGeom prst="rect">
            <a:avLst/>
          </a:prstGeom>
        </p:spPr>
      </p:pic>
      <p:sp>
        <p:nvSpPr>
          <p:cNvPr id="40" name="テキスト ボックス 39">
            <a:extLst>
              <a:ext uri="{FF2B5EF4-FFF2-40B4-BE49-F238E27FC236}">
                <a16:creationId xmlns:a16="http://schemas.microsoft.com/office/drawing/2014/main" id="{E3A4A6EE-0D54-486B-9D9D-C0C812330D06}"/>
              </a:ext>
            </a:extLst>
          </p:cNvPr>
          <p:cNvSpPr txBox="1"/>
          <p:nvPr/>
        </p:nvSpPr>
        <p:spPr>
          <a:xfrm>
            <a:off x="0" y="6364214"/>
            <a:ext cx="5865956" cy="395869"/>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出典：世界経済フォーラム「</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Personal </a:t>
            </a:r>
            <a:r>
              <a:rPr lang="en-US" altLang="ja-JP" sz="1050" err="1">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Data:The</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 Emergence of a New Asset Class</a:t>
            </a:r>
          </a:p>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https://www3.weforum.org/docs/WEF_ITTC_PersonalDataNewAsset_Report_2011.pdf</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a:extLst>
              <a:ext uri="{FF2B5EF4-FFF2-40B4-BE49-F238E27FC236}">
                <a16:creationId xmlns:a16="http://schemas.microsoft.com/office/drawing/2014/main" id="{A5CB8A5D-28AF-4EC5-B7DD-921CC90C4D7E}"/>
              </a:ext>
            </a:extLst>
          </p:cNvPr>
          <p:cNvSpPr txBox="1"/>
          <p:nvPr/>
        </p:nvSpPr>
        <p:spPr>
          <a:xfrm>
            <a:off x="5865956" y="4249604"/>
            <a:ext cx="6077000" cy="830997"/>
          </a:xfrm>
          <a:prstGeom prst="rect">
            <a:avLst/>
          </a:prstGeom>
          <a:noFill/>
        </p:spPr>
        <p:txBody>
          <a:bodyPr wrap="square" lIns="91440" tIns="45720" rIns="91440" bIns="45720" rtlCol="0" anchor="t">
            <a:spAutoFit/>
          </a:bodyPr>
          <a:lstStyle/>
          <a:p>
            <a:pPr algn="l"/>
            <a:r>
              <a:rPr kumimoji="1" lang="ja-JP" altLang="en-US" sz="2400">
                <a:latin typeface="Meiryo UI"/>
                <a:ea typeface="Meiryo UI"/>
              </a:rPr>
              <a:t>パーソナルデータはインターネット上の新しい石油であり、デジタル世界の新しい通貨である</a:t>
            </a:r>
          </a:p>
        </p:txBody>
      </p:sp>
      <p:sp>
        <p:nvSpPr>
          <p:cNvPr id="6" name="テキスト プレースホルダー 2">
            <a:extLst>
              <a:ext uri="{FF2B5EF4-FFF2-40B4-BE49-F238E27FC236}">
                <a16:creationId xmlns:a16="http://schemas.microsoft.com/office/drawing/2014/main" id="{4B56298E-C731-401E-A83D-6DF692582587}"/>
              </a:ext>
            </a:extLst>
          </p:cNvPr>
          <p:cNvSpPr>
            <a:spLocks noGrp="1"/>
          </p:cNvSpPr>
          <p:nvPr>
            <p:ph type="body" sz="quarter" idx="13"/>
          </p:nvPr>
        </p:nvSpPr>
        <p:spPr>
          <a:xfrm>
            <a:off x="227013" y="77822"/>
            <a:ext cx="11724494" cy="464472"/>
          </a:xfrm>
        </p:spPr>
        <p:txBody>
          <a:bodyPr>
            <a:normAutofit lnSpcReduction="10000"/>
          </a:bodyPr>
          <a:lstStyle/>
          <a:p>
            <a:r>
              <a:rPr kumimoji="1" lang="en-US" altLang="ja-JP"/>
              <a:t>1</a:t>
            </a:r>
            <a:r>
              <a:rPr kumimoji="1" lang="ja-JP" altLang="en-US"/>
              <a:t>．はじめに</a:t>
            </a:r>
            <a:endParaRPr lang="ja-JP" altLang="en-US"/>
          </a:p>
        </p:txBody>
      </p:sp>
    </p:spTree>
    <p:extLst>
      <p:ext uri="{BB962C8B-B14F-4D97-AF65-F5344CB8AC3E}">
        <p14:creationId xmlns:p14="http://schemas.microsoft.com/office/powerpoint/2010/main" val="235034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3</a:t>
            </a:r>
            <a:r>
              <a:rPr kumimoji="1" lang="en-US" altLang="ja-JP"/>
              <a:t>.4</a:t>
            </a:r>
            <a:r>
              <a:rPr kumimoji="1" lang="ja-JP" altLang="en-US"/>
              <a:t>．データカタログ横断検索サービスとは</a:t>
            </a:r>
            <a:endParaRPr lang="ja-JP" altLang="en-US"/>
          </a:p>
        </p:txBody>
      </p:sp>
      <p:pic>
        <p:nvPicPr>
          <p:cNvPr id="4" name="図 3">
            <a:extLst>
              <a:ext uri="{FF2B5EF4-FFF2-40B4-BE49-F238E27FC236}">
                <a16:creationId xmlns:a16="http://schemas.microsoft.com/office/drawing/2014/main" id="{57C71533-6AB0-47B9-BFDA-A93C392F2C00}"/>
              </a:ext>
            </a:extLst>
          </p:cNvPr>
          <p:cNvPicPr>
            <a:picLocks noChangeAspect="1"/>
          </p:cNvPicPr>
          <p:nvPr/>
        </p:nvPicPr>
        <p:blipFill rotWithShape="1">
          <a:blip r:embed="rId2"/>
          <a:srcRect t="23089"/>
          <a:stretch/>
        </p:blipFill>
        <p:spPr>
          <a:xfrm>
            <a:off x="1483462" y="1322259"/>
            <a:ext cx="9410856" cy="4988744"/>
          </a:xfrm>
          <a:prstGeom prst="rect">
            <a:avLst/>
          </a:prstGeom>
        </p:spPr>
      </p:pic>
      <p:sp>
        <p:nvSpPr>
          <p:cNvPr id="5" name="テキスト ボックス 4">
            <a:extLst>
              <a:ext uri="{FF2B5EF4-FFF2-40B4-BE49-F238E27FC236}">
                <a16:creationId xmlns:a16="http://schemas.microsoft.com/office/drawing/2014/main" id="{A18B6E7F-53A8-4FCB-ABDD-6D661149ED54}"/>
              </a:ext>
            </a:extLst>
          </p:cNvPr>
          <p:cNvSpPr txBox="1"/>
          <p:nvPr/>
        </p:nvSpPr>
        <p:spPr>
          <a:xfrm>
            <a:off x="611461" y="6402015"/>
            <a:ext cx="6356605" cy="276999"/>
          </a:xfrm>
          <a:prstGeom prst="rect">
            <a:avLst/>
          </a:prstGeom>
          <a:noFill/>
        </p:spPr>
        <p:txBody>
          <a:bodyPr wrap="square" lIns="0" tIns="0" rIns="0" bIns="0">
            <a:spAutoFit/>
          </a:bodyPr>
          <a:lstStyle/>
          <a:p>
            <a:pPr algn="l"/>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出典：デジタル庁データ戦略推進ワーキンググループ（第</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2</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回）「資料</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3</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：準公共・相互連携分野および分野間連携基盤の検討状況」</a:t>
            </a:r>
            <a:endParaRPr lang="en-US" altLang="ja-JP" sz="900">
              <a:solidFill>
                <a:schemeClr val="tx1">
                  <a:lumMod val="50000"/>
                  <a:lumOff val="50000"/>
                </a:schemeClr>
              </a:solidFill>
              <a:latin typeface="Meiryo UI" panose="020B0604030504040204" pitchFamily="50" charset="-128"/>
              <a:ea typeface="Meiryo UI" panose="020B0604030504040204" pitchFamily="50" charset="-128"/>
            </a:endParaRPr>
          </a:p>
          <a:p>
            <a:pPr algn="l"/>
            <a:r>
              <a:rPr lang="en-US" altLang="ja-JP" sz="900">
                <a:solidFill>
                  <a:schemeClr val="tx1">
                    <a:lumMod val="50000"/>
                    <a:lumOff val="50000"/>
                  </a:schemeClr>
                </a:solidFill>
                <a:latin typeface="Meiryo UI" panose="020B0604030504040204" pitchFamily="50" charset="-128"/>
                <a:ea typeface="Meiryo UI" panose="020B0604030504040204" pitchFamily="50" charset="-128"/>
              </a:rPr>
              <a:t>https://cio.go.jp/sites/default/files/uploads/documents/digital/20211202_meeting_data_strategy_wg_03.pdf</a:t>
            </a:r>
            <a:endParaRPr lang="ja-JP" altLang="en-US" sz="9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4972672-95D0-459E-BF96-2B77B60B5062}"/>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a:ea typeface="Meiryo UI"/>
              </a:rPr>
              <a:t>データカタログ横断検索サービスとは支援サービス群の</a:t>
            </a:r>
            <a:r>
              <a:rPr lang="en-US" altLang="ja-JP" sz="1800">
                <a:solidFill>
                  <a:schemeClr val="bg1"/>
                </a:solidFill>
                <a:latin typeface="Meiryo UI"/>
                <a:ea typeface="Meiryo UI"/>
              </a:rPr>
              <a:t>1</a:t>
            </a:r>
            <a:r>
              <a:rPr lang="ja-JP" altLang="en-US" sz="1800">
                <a:solidFill>
                  <a:schemeClr val="bg1"/>
                </a:solidFill>
                <a:latin typeface="Meiryo UI"/>
                <a:ea typeface="Meiryo UI"/>
              </a:rPr>
              <a:t>つであり、各データカタログサイトの情報を収集し、一元的に検索可能。</a:t>
            </a:r>
            <a:endParaRPr lang="en-US" altLang="ja-JP" sz="1800">
              <a:solidFill>
                <a:schemeClr val="bg1"/>
              </a:solidFill>
              <a:latin typeface="Meiryo UI"/>
              <a:ea typeface="Meiryo UI"/>
            </a:endParaRPr>
          </a:p>
          <a:p>
            <a:pPr marL="285750" indent="-285750">
              <a:lnSpc>
                <a:spcPct val="100000"/>
              </a:lnSpc>
              <a:buFont typeface="Wingdings" panose="05000000000000000000" pitchFamily="2" charset="2"/>
              <a:buChar char="ü"/>
            </a:pPr>
            <a:r>
              <a:rPr lang="ja-JP" altLang="en-US">
                <a:solidFill>
                  <a:schemeClr val="bg1"/>
                </a:solidFill>
                <a:latin typeface="Meiryo UI"/>
                <a:ea typeface="Meiryo UI"/>
              </a:rPr>
              <a:t>現在、</a:t>
            </a:r>
            <a:r>
              <a:rPr lang="en-US" altLang="ja-JP">
                <a:solidFill>
                  <a:schemeClr val="bg1"/>
                </a:solidFill>
                <a:latin typeface="Meiryo UI"/>
                <a:ea typeface="Meiryo UI"/>
              </a:rPr>
              <a:t>1000</a:t>
            </a:r>
            <a:r>
              <a:rPr lang="ja-JP" altLang="en-US">
                <a:solidFill>
                  <a:schemeClr val="bg1"/>
                </a:solidFill>
                <a:latin typeface="Meiryo UI"/>
                <a:ea typeface="Meiryo UI"/>
              </a:rPr>
              <a:t>以上の組織が公開するデータカタログサイトからカタログ情報を収集</a:t>
            </a:r>
            <a:r>
              <a:rPr lang="ja-JP" altLang="en-US">
                <a:solidFill>
                  <a:schemeClr val="bg1"/>
                </a:solidFill>
                <a:latin typeface="Meiryo UI" panose="020B0604030504040204" pitchFamily="50" charset="-128"/>
                <a:ea typeface="Meiryo UI" panose="020B0604030504040204" pitchFamily="50" charset="-128"/>
              </a:rPr>
              <a:t>し、</a:t>
            </a:r>
            <a:r>
              <a:rPr lang="en-US" altLang="ja-JP">
                <a:solidFill>
                  <a:schemeClr val="bg1"/>
                </a:solidFill>
                <a:latin typeface="Meiryo UI" panose="020B0604030504040204" pitchFamily="50" charset="-128"/>
                <a:ea typeface="Meiryo UI" panose="020B0604030504040204" pitchFamily="50" charset="-128"/>
              </a:rPr>
              <a:t>134,768</a:t>
            </a:r>
            <a:r>
              <a:rPr lang="ja-JP" altLang="en-US">
                <a:solidFill>
                  <a:schemeClr val="bg1"/>
                </a:solidFill>
                <a:latin typeface="Meiryo UI" panose="020B0604030504040204" pitchFamily="50" charset="-128"/>
                <a:ea typeface="Meiryo UI" panose="020B0604030504040204" pitchFamily="50" charset="-128"/>
              </a:rPr>
              <a:t>件のデータを検索可能。</a:t>
            </a:r>
            <a:endParaRPr lang="en-US" altLang="ja-JP">
              <a:solidFill>
                <a:schemeClr val="bg1"/>
              </a:solidFill>
              <a:latin typeface="Meiryo UI"/>
              <a:ea typeface="Meiryo UI"/>
            </a:endParaRPr>
          </a:p>
        </p:txBody>
      </p:sp>
    </p:spTree>
    <p:extLst>
      <p:ext uri="{BB962C8B-B14F-4D97-AF65-F5344CB8AC3E}">
        <p14:creationId xmlns:p14="http://schemas.microsoft.com/office/powerpoint/2010/main" val="1351606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参考</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　</a:t>
            </a:r>
            <a:r>
              <a:rPr lang="ja-JP" altLang="en-US"/>
              <a:t>データカタログ横断検索サービスのイメージ</a:t>
            </a:r>
          </a:p>
        </p:txBody>
      </p:sp>
      <p:sp>
        <p:nvSpPr>
          <p:cNvPr id="4" name="正方形/長方形 3">
            <a:extLst>
              <a:ext uri="{FF2B5EF4-FFF2-40B4-BE49-F238E27FC236}">
                <a16:creationId xmlns:a16="http://schemas.microsoft.com/office/drawing/2014/main" id="{74E5BAAB-D36E-4714-BA18-490D72A034D3}"/>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例えば「新型コロナ 陽性者数」で検索すると、該当するデータを一覧で表示。</a:t>
            </a:r>
          </a:p>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API</a:t>
            </a:r>
            <a:r>
              <a:rPr lang="ja-JP" altLang="en-US" sz="1800">
                <a:solidFill>
                  <a:schemeClr val="bg1"/>
                </a:solidFill>
                <a:latin typeface="Meiryo UI" panose="020B0604030504040204" pitchFamily="50" charset="-128"/>
                <a:ea typeface="Meiryo UI" panose="020B0604030504040204" pitchFamily="50" charset="-128"/>
              </a:rPr>
              <a:t>による検索・取得も可能。</a:t>
            </a:r>
          </a:p>
        </p:txBody>
      </p:sp>
      <p:pic>
        <p:nvPicPr>
          <p:cNvPr id="5" name="図 4" descr="グラフィカル ユーザー インターフェイス, アプリケーション, Word&#10;&#10;自動的に生成された説明">
            <a:extLst>
              <a:ext uri="{FF2B5EF4-FFF2-40B4-BE49-F238E27FC236}">
                <a16:creationId xmlns:a16="http://schemas.microsoft.com/office/drawing/2014/main" id="{895E5B7B-CCE2-4C8D-ABA2-FDEA232F149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89552" y="1850640"/>
            <a:ext cx="5040120" cy="4368104"/>
          </a:xfrm>
          <a:prstGeom prst="rect">
            <a:avLst/>
          </a:prstGeom>
        </p:spPr>
      </p:pic>
      <p:pic>
        <p:nvPicPr>
          <p:cNvPr id="6" name="図 5" descr="グラフィカル ユーザー インターフェイス, アプリケーション, Word&#10;&#10;自動的に生成された説明">
            <a:extLst>
              <a:ext uri="{FF2B5EF4-FFF2-40B4-BE49-F238E27FC236}">
                <a16:creationId xmlns:a16="http://schemas.microsoft.com/office/drawing/2014/main" id="{29DEB094-30FD-4DFF-B2B3-171FC936E64A}"/>
              </a:ext>
            </a:extLst>
          </p:cNvPr>
          <p:cNvPicPr>
            <a:picLocks noChangeAspect="1"/>
          </p:cNvPicPr>
          <p:nvPr/>
        </p:nvPicPr>
        <p:blipFill rotWithShape="1">
          <a:blip r:embed="rId3"/>
          <a:srcRect l="11875" t="10001" r="62500" b="47744"/>
          <a:stretch/>
        </p:blipFill>
        <p:spPr>
          <a:xfrm>
            <a:off x="6189711" y="1612294"/>
            <a:ext cx="3024336" cy="1402623"/>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73AB6C33-14E2-41B1-A3DD-B102EE63CFA3}"/>
              </a:ext>
            </a:extLst>
          </p:cNvPr>
          <p:cNvPicPr>
            <a:picLocks noChangeAspect="1"/>
          </p:cNvPicPr>
          <p:nvPr/>
        </p:nvPicPr>
        <p:blipFill rotWithShape="1">
          <a:blip r:embed="rId4"/>
          <a:srcRect l="8125" t="9568" r="58750" b="40200"/>
          <a:stretch/>
        </p:blipFill>
        <p:spPr>
          <a:xfrm>
            <a:off x="6189713" y="3244905"/>
            <a:ext cx="3024335" cy="1289880"/>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7DDE5E82-335E-47C0-8068-A7384CF7B26B}"/>
              </a:ext>
            </a:extLst>
          </p:cNvPr>
          <p:cNvPicPr>
            <a:picLocks noChangeAspect="1"/>
          </p:cNvPicPr>
          <p:nvPr/>
        </p:nvPicPr>
        <p:blipFill rotWithShape="1">
          <a:blip r:embed="rId5"/>
          <a:srcRect l="8822" t="10000" r="60000" b="36667"/>
          <a:stretch/>
        </p:blipFill>
        <p:spPr>
          <a:xfrm>
            <a:off x="6189712" y="4764775"/>
            <a:ext cx="3024336" cy="1455049"/>
          </a:xfrm>
          <a:prstGeom prst="rect">
            <a:avLst/>
          </a:prstGeom>
        </p:spPr>
      </p:pic>
      <p:cxnSp>
        <p:nvCxnSpPr>
          <p:cNvPr id="9" name="直線矢印コネクタ 8">
            <a:extLst>
              <a:ext uri="{FF2B5EF4-FFF2-40B4-BE49-F238E27FC236}">
                <a16:creationId xmlns:a16="http://schemas.microsoft.com/office/drawing/2014/main" id="{C9BB418F-AA66-4719-8D2E-9604C556C4EF}"/>
              </a:ext>
            </a:extLst>
          </p:cNvPr>
          <p:cNvCxnSpPr>
            <a:cxnSpLocks/>
            <a:endCxn id="6" idx="1"/>
          </p:cNvCxnSpPr>
          <p:nvPr/>
        </p:nvCxnSpPr>
        <p:spPr>
          <a:xfrm flipV="1">
            <a:off x="4821561" y="2313605"/>
            <a:ext cx="1368151" cy="1498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EADFB056-511A-477C-B8AE-40C7E4454DAA}"/>
              </a:ext>
            </a:extLst>
          </p:cNvPr>
          <p:cNvCxnSpPr>
            <a:cxnSpLocks/>
            <a:endCxn id="7" idx="1"/>
          </p:cNvCxnSpPr>
          <p:nvPr/>
        </p:nvCxnSpPr>
        <p:spPr>
          <a:xfrm flipV="1">
            <a:off x="4790622" y="3889845"/>
            <a:ext cx="1399091" cy="690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6879DAD-5C4E-4437-A04E-429890F332EF}"/>
              </a:ext>
            </a:extLst>
          </p:cNvPr>
          <p:cNvCxnSpPr>
            <a:cxnSpLocks/>
            <a:endCxn id="8" idx="1"/>
          </p:cNvCxnSpPr>
          <p:nvPr/>
        </p:nvCxnSpPr>
        <p:spPr>
          <a:xfrm flipV="1">
            <a:off x="4759682" y="5492299"/>
            <a:ext cx="1430031" cy="308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7B9BB7E-4819-46B0-AA47-DCEDB3B67468}"/>
              </a:ext>
            </a:extLst>
          </p:cNvPr>
          <p:cNvSpPr txBox="1"/>
          <p:nvPr/>
        </p:nvSpPr>
        <p:spPr>
          <a:xfrm>
            <a:off x="6502673" y="1375715"/>
            <a:ext cx="2398413" cy="230832"/>
          </a:xfrm>
          <a:prstGeom prst="rect">
            <a:avLst/>
          </a:prstGeom>
          <a:noFill/>
        </p:spPr>
        <p:txBody>
          <a:bodyPr wrap="non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メイリオ" panose="020B0604030504040204" pitchFamily="50" charset="-128"/>
              </a:rPr>
              <a:t>福岡県・市町村オープンデータポータルサイト</a:t>
            </a:r>
            <a:endParaRPr lang="en-US" altLang="ja-JP" sz="10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D4702626-5829-45AD-9B8A-01BED804F0CC}"/>
              </a:ext>
            </a:extLst>
          </p:cNvPr>
          <p:cNvSpPr txBox="1"/>
          <p:nvPr/>
        </p:nvSpPr>
        <p:spPr>
          <a:xfrm>
            <a:off x="6747201" y="3038612"/>
            <a:ext cx="1920719" cy="230832"/>
          </a:xfrm>
          <a:prstGeom prst="rect">
            <a:avLst/>
          </a:prstGeom>
          <a:noFill/>
        </p:spPr>
        <p:txBody>
          <a:bodyPr wrap="non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メイリオ" panose="020B0604030504040204" pitchFamily="50" charset="-128"/>
              </a:rPr>
              <a:t>東京都オープンデータカタログサイト</a:t>
            </a:r>
            <a:endParaRPr lang="en-US" altLang="ja-JP" sz="10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28C340A8-818C-4B54-97F6-167178674EB2}"/>
              </a:ext>
            </a:extLst>
          </p:cNvPr>
          <p:cNvSpPr txBox="1"/>
          <p:nvPr/>
        </p:nvSpPr>
        <p:spPr>
          <a:xfrm>
            <a:off x="6723682" y="4580811"/>
            <a:ext cx="1920719" cy="230832"/>
          </a:xfrm>
          <a:prstGeom prst="rect">
            <a:avLst/>
          </a:prstGeom>
          <a:noFill/>
        </p:spPr>
        <p:txBody>
          <a:bodyPr wrap="non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メイリオ" panose="020B0604030504040204" pitchFamily="50" charset="-128"/>
              </a:rPr>
              <a:t>山口県オープンデータカタログサイト</a:t>
            </a:r>
            <a:endParaRPr lang="en-US" altLang="ja-JP" sz="10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014B31FE-5A0C-4526-9961-CA28B00991AA}"/>
              </a:ext>
            </a:extLst>
          </p:cNvPr>
          <p:cNvSpPr txBox="1"/>
          <p:nvPr/>
        </p:nvSpPr>
        <p:spPr>
          <a:xfrm>
            <a:off x="1177570" y="1433300"/>
            <a:ext cx="3711272" cy="338554"/>
          </a:xfrm>
          <a:prstGeom prst="rect">
            <a:avLst/>
          </a:prstGeom>
          <a:noFill/>
        </p:spPr>
        <p:txBody>
          <a:bodyPr wrap="none" rtlCol="0">
            <a:spAutoFit/>
          </a:bodyPr>
          <a:lstStyle/>
          <a:p>
            <a:pPr algn="ctr"/>
            <a:r>
              <a:rPr lang="ja-JP" altLang="en-US" sz="1600">
                <a:solidFill>
                  <a:schemeClr val="tx1"/>
                </a:solidFill>
                <a:latin typeface="Meiryo UI" panose="020B0604030504040204" pitchFamily="50" charset="-128"/>
                <a:ea typeface="Meiryo UI" panose="020B0604030504040204" pitchFamily="50" charset="-128"/>
                <a:cs typeface="メイリオ" panose="020B0604030504040204" pitchFamily="50" charset="-128"/>
              </a:rPr>
              <a:t>データカタログ横断検索サービスの検索画面</a:t>
            </a:r>
            <a:endParaRPr lang="en-US" altLang="ja-JP" sz="16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8AEFF4F-DF32-4A32-82E6-7B21AB5EF5FA}"/>
              </a:ext>
            </a:extLst>
          </p:cNvPr>
          <p:cNvSpPr txBox="1"/>
          <p:nvPr/>
        </p:nvSpPr>
        <p:spPr>
          <a:xfrm>
            <a:off x="2721398" y="6284643"/>
            <a:ext cx="4777270" cy="216982"/>
          </a:xfrm>
          <a:prstGeom prst="rect">
            <a:avLst/>
          </a:prstGeom>
          <a:noFill/>
        </p:spPr>
        <p:txBody>
          <a:bodyPr wrap="none" rtlCol="0">
            <a:spAutoFit/>
          </a:bodyPr>
          <a:lstStyle/>
          <a:p>
            <a:pPr algn="ctr"/>
            <a:r>
              <a:rPr lang="en-US" altLang="ja-JP" sz="900">
                <a:solidFill>
                  <a:schemeClr val="tx1"/>
                </a:solidFill>
                <a:latin typeface="Meiryo UI" panose="020B0604030504040204" pitchFamily="50" charset="-128"/>
                <a:ea typeface="Meiryo UI" panose="020B0604030504040204" pitchFamily="50" charset="-128"/>
              </a:rPr>
              <a:t>※</a:t>
            </a:r>
            <a:r>
              <a:rPr lang="ja-JP" altLang="en-US" sz="900">
                <a:solidFill>
                  <a:schemeClr val="tx1"/>
                </a:solidFill>
                <a:latin typeface="Meiryo UI" panose="020B0604030504040204" pitchFamily="50" charset="-128"/>
                <a:ea typeface="Meiryo UI" panose="020B0604030504040204" pitchFamily="50" charset="-128"/>
              </a:rPr>
              <a:t>現在、試験的に一部自治体様のオープンデータカタログサイトの情報を収集させていただいております</a:t>
            </a:r>
          </a:p>
        </p:txBody>
      </p:sp>
      <p:sp>
        <p:nvSpPr>
          <p:cNvPr id="20" name="テキスト ボックス 19">
            <a:extLst>
              <a:ext uri="{FF2B5EF4-FFF2-40B4-BE49-F238E27FC236}">
                <a16:creationId xmlns:a16="http://schemas.microsoft.com/office/drawing/2014/main" id="{DF90C00F-FCBE-472D-8C1E-3F4F8A6FF496}"/>
              </a:ext>
            </a:extLst>
          </p:cNvPr>
          <p:cNvSpPr txBox="1"/>
          <p:nvPr/>
        </p:nvSpPr>
        <p:spPr>
          <a:xfrm>
            <a:off x="9265654" y="1771854"/>
            <a:ext cx="2304046" cy="307777"/>
          </a:xfrm>
          <a:prstGeom prst="rect">
            <a:avLst/>
          </a:prstGeom>
          <a:noFill/>
        </p:spPr>
        <p:txBody>
          <a:bodyPr wrap="square">
            <a:spAutoFit/>
          </a:bodyPr>
          <a:lstStyle/>
          <a:p>
            <a:r>
              <a:rPr lang="en-US" altLang="ja-JP" sz="700">
                <a:solidFill>
                  <a:schemeClr val="tx1">
                    <a:lumMod val="50000"/>
                    <a:lumOff val="50000"/>
                  </a:schemeClr>
                </a:solidFill>
                <a:latin typeface="Meiryo UI" panose="020B0604030504040204" pitchFamily="50" charset="-128"/>
                <a:ea typeface="Meiryo UI" panose="020B0604030504040204" pitchFamily="50" charset="-128"/>
              </a:rPr>
              <a:t>https://ckan.open-governmentdata.org/organization/fukuoka-pref</a:t>
            </a:r>
            <a:endParaRPr lang="ja-JP" altLang="en-US" sz="7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4BD4D8F6-023D-4EE7-A4B3-55C7CCCECACB}"/>
              </a:ext>
            </a:extLst>
          </p:cNvPr>
          <p:cNvSpPr txBox="1"/>
          <p:nvPr/>
        </p:nvSpPr>
        <p:spPr>
          <a:xfrm>
            <a:off x="9265654" y="3438531"/>
            <a:ext cx="2304046" cy="200055"/>
          </a:xfrm>
          <a:prstGeom prst="rect">
            <a:avLst/>
          </a:prstGeom>
          <a:noFill/>
        </p:spPr>
        <p:txBody>
          <a:bodyPr wrap="square">
            <a:spAutoFit/>
          </a:bodyPr>
          <a:lstStyle/>
          <a:p>
            <a:r>
              <a:rPr lang="en-US" altLang="ja-JP" sz="700">
                <a:solidFill>
                  <a:schemeClr val="tx1">
                    <a:lumMod val="50000"/>
                    <a:lumOff val="50000"/>
                  </a:schemeClr>
                </a:solidFill>
                <a:latin typeface="Meiryo UI" panose="020B0604030504040204" pitchFamily="50" charset="-128"/>
                <a:ea typeface="Meiryo UI" panose="020B0604030504040204" pitchFamily="50" charset="-128"/>
              </a:rPr>
              <a:t>https://catalog.data.metro.tokyo.lg.jp/dataset</a:t>
            </a:r>
            <a:endParaRPr lang="ja-JP" altLang="en-US" sz="7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3F9E13E3-236D-498A-9DD2-90887CCF2575}"/>
              </a:ext>
            </a:extLst>
          </p:cNvPr>
          <p:cNvSpPr txBox="1"/>
          <p:nvPr/>
        </p:nvSpPr>
        <p:spPr>
          <a:xfrm>
            <a:off x="9265654" y="4914972"/>
            <a:ext cx="2304046" cy="200055"/>
          </a:xfrm>
          <a:prstGeom prst="rect">
            <a:avLst/>
          </a:prstGeom>
          <a:noFill/>
        </p:spPr>
        <p:txBody>
          <a:bodyPr wrap="square">
            <a:spAutoFit/>
          </a:bodyPr>
          <a:lstStyle/>
          <a:p>
            <a:r>
              <a:rPr lang="en-US" altLang="ja-JP" sz="700">
                <a:solidFill>
                  <a:schemeClr val="tx1">
                    <a:lumMod val="50000"/>
                    <a:lumOff val="50000"/>
                  </a:schemeClr>
                </a:solidFill>
                <a:latin typeface="Meiryo UI" panose="020B0604030504040204" pitchFamily="50" charset="-128"/>
                <a:ea typeface="Meiryo UI" panose="020B0604030504040204" pitchFamily="50" charset="-128"/>
              </a:rPr>
              <a:t>https://yamaguchi-opendata.jp/ckan/dataset</a:t>
            </a:r>
            <a:endParaRPr lang="ja-JP" altLang="en-US" sz="7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60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sz="2400">
                <a:latin typeface="Meiryo UI" panose="020B0604030504040204" pitchFamily="50" charset="-128"/>
                <a:ea typeface="Meiryo UI" panose="020B0604030504040204" pitchFamily="50" charset="-128"/>
              </a:rPr>
              <a:t>《</a:t>
            </a:r>
            <a:r>
              <a:rPr lang="ja-JP" altLang="en-US" sz="2400">
                <a:latin typeface="Meiryo UI" panose="020B0604030504040204" pitchFamily="50" charset="-128"/>
                <a:ea typeface="Meiryo UI" panose="020B0604030504040204" pitchFamily="50" charset="-128"/>
              </a:rPr>
              <a:t>参考</a:t>
            </a:r>
            <a:r>
              <a:rPr lang="en-US" altLang="ja-JP" sz="2400">
                <a:latin typeface="Meiryo UI" panose="020B0604030504040204" pitchFamily="50" charset="-128"/>
                <a:ea typeface="Meiryo UI" panose="020B0604030504040204" pitchFamily="50" charset="-128"/>
              </a:rPr>
              <a:t>》</a:t>
            </a:r>
            <a:r>
              <a:rPr lang="ja-JP" altLang="en-US" sz="2400">
                <a:latin typeface="Meiryo UI" panose="020B0604030504040204" pitchFamily="50" charset="-128"/>
                <a:ea typeface="Meiryo UI" panose="020B0604030504040204" pitchFamily="50" charset="-128"/>
              </a:rPr>
              <a:t>　データカタログ横断検索サービスと</a:t>
            </a:r>
            <a:r>
              <a:rPr lang="en-US" altLang="ja-JP" sz="2400">
                <a:latin typeface="Meiryo UI" panose="020B0604030504040204" pitchFamily="50" charset="-128"/>
                <a:ea typeface="Meiryo UI" panose="020B0604030504040204" pitchFamily="50" charset="-128"/>
              </a:rPr>
              <a:t>Data.go.jp</a:t>
            </a:r>
            <a:r>
              <a:rPr lang="ja-JP" altLang="en-US" sz="2400">
                <a:latin typeface="Meiryo UI" panose="020B0604030504040204" pitchFamily="50" charset="-128"/>
                <a:ea typeface="Meiryo UI" panose="020B0604030504040204" pitchFamily="50" charset="-128"/>
              </a:rPr>
              <a:t>との比較</a:t>
            </a:r>
            <a:endParaRPr lang="ja-JP" altLang="en-US"/>
          </a:p>
        </p:txBody>
      </p:sp>
      <p:pic>
        <p:nvPicPr>
          <p:cNvPr id="4" name="図 3">
            <a:extLst>
              <a:ext uri="{FF2B5EF4-FFF2-40B4-BE49-F238E27FC236}">
                <a16:creationId xmlns:a16="http://schemas.microsoft.com/office/drawing/2014/main" id="{45A4E826-FCEA-4BCE-B44D-3E4E0CA4955D}"/>
              </a:ext>
            </a:extLst>
          </p:cNvPr>
          <p:cNvPicPr>
            <a:picLocks noChangeAspect="1"/>
          </p:cNvPicPr>
          <p:nvPr/>
        </p:nvPicPr>
        <p:blipFill rotWithShape="1">
          <a:blip r:embed="rId2"/>
          <a:srcRect t="8130" b="5258"/>
          <a:stretch/>
        </p:blipFill>
        <p:spPr>
          <a:xfrm>
            <a:off x="524107" y="672939"/>
            <a:ext cx="11117766" cy="5605197"/>
          </a:xfrm>
          <a:prstGeom prst="rect">
            <a:avLst/>
          </a:prstGeom>
        </p:spPr>
      </p:pic>
      <p:sp>
        <p:nvSpPr>
          <p:cNvPr id="5" name="テキスト ボックス 4">
            <a:extLst>
              <a:ext uri="{FF2B5EF4-FFF2-40B4-BE49-F238E27FC236}">
                <a16:creationId xmlns:a16="http://schemas.microsoft.com/office/drawing/2014/main" id="{D92F2BE5-E9A0-4286-98DE-9D55F24DAC36}"/>
              </a:ext>
            </a:extLst>
          </p:cNvPr>
          <p:cNvSpPr txBox="1"/>
          <p:nvPr/>
        </p:nvSpPr>
        <p:spPr>
          <a:xfrm>
            <a:off x="616635" y="6408781"/>
            <a:ext cx="6326032" cy="276999"/>
          </a:xfrm>
          <a:prstGeom prst="rect">
            <a:avLst/>
          </a:prstGeom>
          <a:noFill/>
        </p:spPr>
        <p:txBody>
          <a:bodyPr wrap="square" lIns="0" tIns="0" rIns="0" bIns="0">
            <a:spAutoFit/>
          </a:bodyPr>
          <a:lstStyle/>
          <a:p>
            <a:pPr algn="l"/>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出典：デジタル庁データ戦略推進ワーキンググループ（第</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2</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回）「資料</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3</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：準公共・相互連携分野および分野間連携基盤の検討状況」</a:t>
            </a:r>
            <a:endParaRPr lang="en-US" altLang="ja-JP" sz="900">
              <a:solidFill>
                <a:schemeClr val="tx1">
                  <a:lumMod val="50000"/>
                  <a:lumOff val="50000"/>
                </a:schemeClr>
              </a:solidFill>
              <a:latin typeface="Meiryo UI" panose="020B0604030504040204" pitchFamily="50" charset="-128"/>
              <a:ea typeface="Meiryo UI" panose="020B0604030504040204" pitchFamily="50" charset="-128"/>
            </a:endParaRPr>
          </a:p>
          <a:p>
            <a:pPr algn="l"/>
            <a:r>
              <a:rPr lang="en-US" altLang="ja-JP" sz="900">
                <a:solidFill>
                  <a:schemeClr val="tx1">
                    <a:lumMod val="50000"/>
                    <a:lumOff val="50000"/>
                  </a:schemeClr>
                </a:solidFill>
                <a:latin typeface="Meiryo UI" panose="020B0604030504040204" pitchFamily="50" charset="-128"/>
                <a:ea typeface="Meiryo UI" panose="020B0604030504040204" pitchFamily="50" charset="-128"/>
              </a:rPr>
              <a:t>https://cio.go.jp/sites/default/files/uploads/documents/digital/20211202_meeting_data_strategy_wg_03.pdf</a:t>
            </a:r>
            <a:endParaRPr lang="ja-JP" altLang="en-US" sz="9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8945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3.5</a:t>
            </a:r>
            <a:r>
              <a:rPr lang="ja-JP" altLang="en-US"/>
              <a:t>．コネクタとは</a:t>
            </a:r>
          </a:p>
        </p:txBody>
      </p:sp>
      <p:sp>
        <p:nvSpPr>
          <p:cNvPr id="4" name="正方形/長方形 3">
            <a:extLst>
              <a:ext uri="{FF2B5EF4-FFF2-40B4-BE49-F238E27FC236}">
                <a16:creationId xmlns:a16="http://schemas.microsoft.com/office/drawing/2014/main" id="{3EE46203-4308-4657-AD02-DE0C34B6D567}"/>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コネクタとは、データカタログ検索、契約管理、データ交換、来歴管理の</a:t>
            </a:r>
            <a:r>
              <a:rPr lang="en-US" altLang="ja-JP" sz="1800">
                <a:solidFill>
                  <a:schemeClr val="bg1"/>
                </a:solidFill>
                <a:latin typeface="Meiryo UI" panose="020B0604030504040204" pitchFamily="50" charset="-128"/>
                <a:ea typeface="Meiryo UI" panose="020B0604030504040204" pitchFamily="50" charset="-128"/>
              </a:rPr>
              <a:t>I/F</a:t>
            </a:r>
            <a:r>
              <a:rPr lang="ja-JP" altLang="en-US" sz="1800">
                <a:solidFill>
                  <a:schemeClr val="bg1"/>
                </a:solidFill>
                <a:latin typeface="Meiryo UI" panose="020B0604030504040204" pitchFamily="50" charset="-128"/>
                <a:ea typeface="Meiryo UI" panose="020B0604030504040204" pitchFamily="50" charset="-128"/>
              </a:rPr>
              <a:t>機能を有するシステム。</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提供者コネクタと利用者コネクタの２種類があり、それらの間でデータを送受信する。</a:t>
            </a:r>
          </a:p>
        </p:txBody>
      </p:sp>
      <p:sp>
        <p:nvSpPr>
          <p:cNvPr id="5" name="正方形/長方形 4">
            <a:extLst>
              <a:ext uri="{FF2B5EF4-FFF2-40B4-BE49-F238E27FC236}">
                <a16:creationId xmlns:a16="http://schemas.microsoft.com/office/drawing/2014/main" id="{1A6AD330-5F3D-4266-B18B-60A0D3C23C5E}"/>
              </a:ext>
            </a:extLst>
          </p:cNvPr>
          <p:cNvSpPr/>
          <p:nvPr/>
        </p:nvSpPr>
        <p:spPr bwMode="auto">
          <a:xfrm>
            <a:off x="896983" y="1395784"/>
            <a:ext cx="10641874" cy="770663"/>
          </a:xfrm>
          <a:prstGeom prst="rect">
            <a:avLst/>
          </a:prstGeom>
          <a:solidFill>
            <a:schemeClr val="accent1">
              <a:lumMod val="20000"/>
              <a:lumOff val="80000"/>
            </a:schemeClr>
          </a:solidFill>
          <a:ln w="9525">
            <a:noFill/>
            <a:miter lim="800000"/>
            <a:headEnd/>
            <a:tailEnd/>
          </a:ln>
          <a:effectLst/>
        </p:spPr>
        <p:txBody>
          <a:bodyPr wrap="none" rtlCol="0" anchor="t" anchorCtr="0">
            <a:noAutofit/>
          </a:bodyPr>
          <a:lstStyle/>
          <a:p>
            <a:pPr>
              <a:lnSpc>
                <a:spcPct val="100000"/>
              </a:lnSpc>
            </a:pPr>
            <a:r>
              <a:rPr lang="ja-JP" altLang="en-US" sz="1400">
                <a:solidFill>
                  <a:schemeClr val="tx1"/>
                </a:solidFill>
                <a:ea typeface="Meiryo UI" panose="020B0604030504040204" pitchFamily="50" charset="-128"/>
              </a:rPr>
              <a:t>コネクタのデータ交換機能は、以下の２パターンのデータ取得の機能を提供する。利用者からは共通の呼び出しで取得できる。</a:t>
            </a:r>
            <a:endParaRPr lang="en-US" altLang="ja-JP" sz="1400">
              <a:solidFill>
                <a:schemeClr val="tx1"/>
              </a:solidFill>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①データ提供側が、</a:t>
            </a:r>
            <a:r>
              <a:rPr lang="en-US" altLang="ja-JP" sz="1400">
                <a:solidFill>
                  <a:schemeClr val="tx1"/>
                </a:solidFill>
                <a:latin typeface="Meiryo UI" panose="020B0604030504040204" pitchFamily="50" charset="-128"/>
                <a:ea typeface="Meiryo UI" panose="020B0604030504040204" pitchFamily="50" charset="-128"/>
              </a:rPr>
              <a:t>Web</a:t>
            </a:r>
            <a:r>
              <a:rPr lang="ja-JP" altLang="en-US" sz="1400">
                <a:solidFill>
                  <a:schemeClr val="tx1"/>
                </a:solidFill>
                <a:latin typeface="Meiryo UI" panose="020B0604030504040204" pitchFamily="50" charset="-128"/>
                <a:ea typeface="Meiryo UI" panose="020B0604030504040204" pitchFamily="50" charset="-128"/>
              </a:rPr>
              <a:t>サイトの</a:t>
            </a:r>
            <a:r>
              <a:rPr lang="en-US" altLang="ja-JP" sz="1400">
                <a:solidFill>
                  <a:schemeClr val="tx1"/>
                </a:solidFill>
                <a:latin typeface="Meiryo UI" panose="020B0604030504040204" pitchFamily="50" charset="-128"/>
                <a:ea typeface="Meiryo UI" panose="020B0604030504040204" pitchFamily="50" charset="-128"/>
              </a:rPr>
              <a:t>file</a:t>
            </a:r>
            <a:r>
              <a:rPr lang="ja-JP" altLang="en-US" sz="1400">
                <a:solidFill>
                  <a:schemeClr val="tx1"/>
                </a:solidFill>
                <a:latin typeface="Meiryo UI" panose="020B0604030504040204" pitchFamily="50" charset="-128"/>
                <a:ea typeface="Meiryo UI" panose="020B0604030504040204" pitchFamily="50" charset="-128"/>
              </a:rPr>
              <a:t>である場合、その</a:t>
            </a:r>
            <a:r>
              <a:rPr lang="en-US" altLang="ja-JP" sz="1400">
                <a:solidFill>
                  <a:schemeClr val="tx1"/>
                </a:solidFill>
                <a:latin typeface="Meiryo UI" panose="020B0604030504040204" pitchFamily="50" charset="-128"/>
                <a:ea typeface="Meiryo UI" panose="020B0604030504040204" pitchFamily="50" charset="-128"/>
              </a:rPr>
              <a:t>URL</a:t>
            </a:r>
            <a:r>
              <a:rPr lang="ja-JP" altLang="en-US" sz="1400">
                <a:solidFill>
                  <a:schemeClr val="tx1"/>
                </a:solidFill>
                <a:latin typeface="Meiryo UI" panose="020B0604030504040204" pitchFamily="50" charset="-128"/>
                <a:ea typeface="Meiryo UI" panose="020B0604030504040204" pitchFamily="50" charset="-128"/>
              </a:rPr>
              <a:t>で指定したデータをコネクタ経由で取得する。</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kern="100">
                <a:solidFill>
                  <a:schemeClr val="tx1"/>
                </a:solidFill>
                <a:latin typeface="Meiryo UI" panose="020B0604030504040204" pitchFamily="50" charset="-128"/>
                <a:ea typeface="Meiryo UI" panose="020B0604030504040204" pitchFamily="50" charset="-128"/>
                <a:cs typeface="Times New Roman" panose="02020603050405020304" pitchFamily="18" charset="0"/>
              </a:rPr>
              <a:t>②</a:t>
            </a:r>
            <a:r>
              <a:rPr lang="ja-JP" altLang="en-US" sz="1400">
                <a:solidFill>
                  <a:schemeClr val="tx1"/>
                </a:solidFill>
                <a:latin typeface="Meiryo UI" panose="020B0604030504040204" pitchFamily="50" charset="-128"/>
                <a:ea typeface="Meiryo UI" panose="020B0604030504040204" pitchFamily="50" charset="-128"/>
              </a:rPr>
              <a:t>コネクタ間でデータ取得のプロトコルが動作し、提供者のコネクタが指定のプロトコルでデータを取得する。</a:t>
            </a:r>
            <a:endParaRPr lang="en-US" altLang="ja-JP" sz="1400" kern="10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a:p>
            <a:pPr algn="ctr"/>
            <a:endParaRPr lang="ja-JP" altLang="en-US" sz="1800">
              <a:solidFill>
                <a:schemeClr val="tx1"/>
              </a:solidFill>
            </a:endParaRPr>
          </a:p>
        </p:txBody>
      </p:sp>
      <p:grpSp>
        <p:nvGrpSpPr>
          <p:cNvPr id="6" name="グループ化 5">
            <a:extLst>
              <a:ext uri="{FF2B5EF4-FFF2-40B4-BE49-F238E27FC236}">
                <a16:creationId xmlns:a16="http://schemas.microsoft.com/office/drawing/2014/main" id="{EA30B25C-5C5D-4FF0-809F-B40A7F761581}"/>
              </a:ext>
            </a:extLst>
          </p:cNvPr>
          <p:cNvGrpSpPr/>
          <p:nvPr/>
        </p:nvGrpSpPr>
        <p:grpSpPr>
          <a:xfrm>
            <a:off x="5531950" y="2507049"/>
            <a:ext cx="1649812" cy="3231010"/>
            <a:chOff x="3779912" y="3062910"/>
            <a:chExt cx="1259634" cy="2196500"/>
          </a:xfrm>
        </p:grpSpPr>
        <p:sp>
          <p:nvSpPr>
            <p:cNvPr id="7" name="雲 6">
              <a:extLst>
                <a:ext uri="{FF2B5EF4-FFF2-40B4-BE49-F238E27FC236}">
                  <a16:creationId xmlns:a16="http://schemas.microsoft.com/office/drawing/2014/main" id="{FEA4314D-D0E1-4807-887E-8A6A5B4E2AAA}"/>
                </a:ext>
              </a:extLst>
            </p:cNvPr>
            <p:cNvSpPr/>
            <p:nvPr/>
          </p:nvSpPr>
          <p:spPr>
            <a:xfrm>
              <a:off x="3779912" y="3062910"/>
              <a:ext cx="1259634" cy="2196500"/>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207EDD3-51B5-4D84-850F-02FB73B8C125}"/>
                </a:ext>
              </a:extLst>
            </p:cNvPr>
            <p:cNvSpPr txBox="1"/>
            <p:nvPr/>
          </p:nvSpPr>
          <p:spPr>
            <a:xfrm>
              <a:off x="3948460" y="4031894"/>
              <a:ext cx="1055588" cy="243688"/>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インターネット</a:t>
              </a:r>
            </a:p>
          </p:txBody>
        </p:sp>
      </p:grpSp>
      <p:sp>
        <p:nvSpPr>
          <p:cNvPr id="9" name="角丸四角形 7">
            <a:extLst>
              <a:ext uri="{FF2B5EF4-FFF2-40B4-BE49-F238E27FC236}">
                <a16:creationId xmlns:a16="http://schemas.microsoft.com/office/drawing/2014/main" id="{6E21D59B-4E1D-48AB-922E-4CFD8D3008FB}"/>
              </a:ext>
            </a:extLst>
          </p:cNvPr>
          <p:cNvSpPr/>
          <p:nvPr/>
        </p:nvSpPr>
        <p:spPr>
          <a:xfrm>
            <a:off x="226291" y="2239972"/>
            <a:ext cx="4542427" cy="1434837"/>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7FE5D81C-3F62-486E-9A39-FDBEB85322EA}"/>
              </a:ext>
            </a:extLst>
          </p:cNvPr>
          <p:cNvSpPr/>
          <p:nvPr/>
        </p:nvSpPr>
        <p:spPr bwMode="auto">
          <a:xfrm>
            <a:off x="3706427" y="2788765"/>
            <a:ext cx="834576" cy="694581"/>
          </a:xfrm>
          <a:prstGeom prst="rect">
            <a:avLst/>
          </a:prstGeom>
          <a:solidFill>
            <a:schemeClr val="tx2">
              <a:lumMod val="40000"/>
              <a:lumOff val="60000"/>
            </a:schemeClr>
          </a:solidFill>
          <a:ln w="9525">
            <a:solidFill>
              <a:schemeClr val="tx1"/>
            </a:solidFill>
            <a:miter lim="800000"/>
            <a:headEnd/>
            <a:tailEnd/>
          </a:ln>
          <a:effectLst/>
        </p:spPr>
        <p:txBody>
          <a:bodyPr wrap="none" rtlCol="0" anchor="ctr" anchorCtr="0">
            <a:noAutofit/>
          </a:bodyPr>
          <a:lstStyle/>
          <a:p>
            <a:pPr algn="ctr"/>
            <a:r>
              <a:rPr lang="ja-JP" altLang="en-US" sz="1600">
                <a:solidFill>
                  <a:schemeClr val="tx1"/>
                </a:solidFill>
                <a:latin typeface="Meiryo UI" panose="020B0604030504040204" pitchFamily="50" charset="-128"/>
                <a:ea typeface="Meiryo UI" panose="020B0604030504040204" pitchFamily="50" charset="-128"/>
              </a:rPr>
              <a:t>利用者</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コネクタ</a:t>
            </a:r>
          </a:p>
        </p:txBody>
      </p:sp>
      <p:sp>
        <p:nvSpPr>
          <p:cNvPr id="11" name="テキスト ボックス 10">
            <a:extLst>
              <a:ext uri="{FF2B5EF4-FFF2-40B4-BE49-F238E27FC236}">
                <a16:creationId xmlns:a16="http://schemas.microsoft.com/office/drawing/2014/main" id="{B7CA2968-EAF9-4E73-854A-B35C3DF1B4E4}"/>
              </a:ext>
            </a:extLst>
          </p:cNvPr>
          <p:cNvSpPr txBox="1"/>
          <p:nvPr/>
        </p:nvSpPr>
        <p:spPr>
          <a:xfrm>
            <a:off x="1711618" y="2323204"/>
            <a:ext cx="1886256" cy="325874"/>
          </a:xfrm>
          <a:prstGeom prst="rect">
            <a:avLst/>
          </a:prstGeom>
          <a:solidFill>
            <a:srgbClr val="FFFFFF">
              <a:alpha val="65490"/>
            </a:srgbClr>
          </a:solid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データ利用者</a:t>
            </a:r>
            <a:r>
              <a:rPr lang="en-US" altLang="ja-JP" sz="2000">
                <a:solidFill>
                  <a:schemeClr val="tx1"/>
                </a:solidFill>
                <a:latin typeface="Meiryo UI" panose="020B0604030504040204" pitchFamily="50" charset="-128"/>
                <a:ea typeface="Meiryo UI" panose="020B0604030504040204" pitchFamily="50" charset="-128"/>
              </a:rPr>
              <a:t>A</a:t>
            </a: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2" name="角丸四角形 448">
            <a:extLst>
              <a:ext uri="{FF2B5EF4-FFF2-40B4-BE49-F238E27FC236}">
                <a16:creationId xmlns:a16="http://schemas.microsoft.com/office/drawing/2014/main" id="{2F69CCB0-A5D5-41F8-A273-8E8860ED20F5}"/>
              </a:ext>
            </a:extLst>
          </p:cNvPr>
          <p:cNvSpPr/>
          <p:nvPr/>
        </p:nvSpPr>
        <p:spPr>
          <a:xfrm>
            <a:off x="7936266" y="2239972"/>
            <a:ext cx="3772514" cy="1434837"/>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B287C83-618F-43AC-9646-A0056B4B1FA3}"/>
              </a:ext>
            </a:extLst>
          </p:cNvPr>
          <p:cNvSpPr txBox="1"/>
          <p:nvPr/>
        </p:nvSpPr>
        <p:spPr>
          <a:xfrm>
            <a:off x="8729730" y="2406437"/>
            <a:ext cx="1806183" cy="325874"/>
          </a:xfrm>
          <a:prstGeom prst="rect">
            <a:avLst/>
          </a:prstGeom>
          <a:no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データ提供者</a:t>
            </a:r>
            <a:r>
              <a:rPr lang="en-US" altLang="ja-JP" sz="2000">
                <a:solidFill>
                  <a:schemeClr val="tx1"/>
                </a:solidFill>
                <a:latin typeface="Meiryo UI" panose="020B0604030504040204" pitchFamily="50" charset="-128"/>
                <a:ea typeface="Meiryo UI" panose="020B0604030504040204" pitchFamily="50" charset="-128"/>
              </a:rPr>
              <a:t>A</a:t>
            </a:r>
            <a:endParaRPr lang="ja-JP" altLang="en-US" sz="200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60AB6E2-6336-4753-A2D9-2DF1F0964417}"/>
              </a:ext>
            </a:extLst>
          </p:cNvPr>
          <p:cNvGrpSpPr/>
          <p:nvPr/>
        </p:nvGrpSpPr>
        <p:grpSpPr>
          <a:xfrm>
            <a:off x="10853589" y="2873370"/>
            <a:ext cx="760876" cy="615083"/>
            <a:chOff x="3323061" y="3667776"/>
            <a:chExt cx="2174058" cy="1721980"/>
          </a:xfrm>
        </p:grpSpPr>
        <p:sp>
          <p:nvSpPr>
            <p:cNvPr id="15" name="円柱 14">
              <a:extLst>
                <a:ext uri="{FF2B5EF4-FFF2-40B4-BE49-F238E27FC236}">
                  <a16:creationId xmlns:a16="http://schemas.microsoft.com/office/drawing/2014/main" id="{E59D5F61-B84C-438C-AD03-57C3578086A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6" name="円弧 15">
              <a:extLst>
                <a:ext uri="{FF2B5EF4-FFF2-40B4-BE49-F238E27FC236}">
                  <a16:creationId xmlns:a16="http://schemas.microsoft.com/office/drawing/2014/main" id="{3D6C3018-BF9D-4014-B81A-92D5726A73BE}"/>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17" name="正方形/長方形 16">
            <a:extLst>
              <a:ext uri="{FF2B5EF4-FFF2-40B4-BE49-F238E27FC236}">
                <a16:creationId xmlns:a16="http://schemas.microsoft.com/office/drawing/2014/main" id="{12B38C0D-0DC9-4A95-994A-DAAC45C82B73}"/>
              </a:ext>
            </a:extLst>
          </p:cNvPr>
          <p:cNvSpPr/>
          <p:nvPr/>
        </p:nvSpPr>
        <p:spPr bwMode="auto">
          <a:xfrm>
            <a:off x="1790832" y="2785110"/>
            <a:ext cx="1429793" cy="694581"/>
          </a:xfrm>
          <a:prstGeom prst="rect">
            <a:avLst/>
          </a:prstGeom>
          <a:solidFill>
            <a:srgbClr val="FFFF99"/>
          </a:solidFill>
          <a:ln w="9525">
            <a:solidFill>
              <a:schemeClr val="tx1"/>
            </a:solidFill>
            <a:miter lim="800000"/>
            <a:headEnd/>
            <a:tailEnd/>
          </a:ln>
          <a:effectLst/>
        </p:spPr>
        <p:txBody>
          <a:bodyPr wrap="none" rtlCol="0" anchor="ctr" anchorCtr="0">
            <a:noAutofit/>
          </a:bodyPr>
          <a:lstStyle/>
          <a:p>
            <a:pPr algn="ctr"/>
            <a:r>
              <a:rPr lang="en-US" altLang="ja-JP" sz="1600">
                <a:solidFill>
                  <a:schemeClr val="tx1"/>
                </a:solidFill>
                <a:latin typeface="Meiryo UI" panose="020B0604030504040204" pitchFamily="50" charset="-128"/>
                <a:ea typeface="Meiryo UI" panose="020B0604030504040204" pitchFamily="50" charset="-128"/>
              </a:rPr>
              <a:t>WebApp</a:t>
            </a:r>
          </a:p>
          <a:p>
            <a:pPr algn="ctr"/>
            <a:r>
              <a:rPr lang="ja-JP" altLang="en-US" sz="1600">
                <a:solidFill>
                  <a:schemeClr val="tx1"/>
                </a:solidFill>
                <a:latin typeface="Meiryo UI" panose="020B0604030504040204" pitchFamily="50" charset="-128"/>
                <a:ea typeface="Meiryo UI" panose="020B0604030504040204" pitchFamily="50" charset="-128"/>
              </a:rPr>
              <a:t>（利用者システム）</a:t>
            </a:r>
          </a:p>
        </p:txBody>
      </p:sp>
      <p:sp>
        <p:nvSpPr>
          <p:cNvPr id="18" name="角丸四角形 7">
            <a:extLst>
              <a:ext uri="{FF2B5EF4-FFF2-40B4-BE49-F238E27FC236}">
                <a16:creationId xmlns:a16="http://schemas.microsoft.com/office/drawing/2014/main" id="{0668C621-07B4-4D51-BE74-268090098F67}"/>
              </a:ext>
            </a:extLst>
          </p:cNvPr>
          <p:cNvSpPr/>
          <p:nvPr/>
        </p:nvSpPr>
        <p:spPr>
          <a:xfrm>
            <a:off x="227013" y="4048758"/>
            <a:ext cx="4533147" cy="2436051"/>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A8130AA9-D427-42A9-9430-59B386DB1422}"/>
              </a:ext>
            </a:extLst>
          </p:cNvPr>
          <p:cNvSpPr/>
          <p:nvPr/>
        </p:nvSpPr>
        <p:spPr bwMode="auto">
          <a:xfrm>
            <a:off x="3692187" y="4597551"/>
            <a:ext cx="834576" cy="694581"/>
          </a:xfrm>
          <a:prstGeom prst="rect">
            <a:avLst/>
          </a:prstGeom>
          <a:solidFill>
            <a:schemeClr val="tx2">
              <a:lumMod val="40000"/>
              <a:lumOff val="60000"/>
            </a:schemeClr>
          </a:solidFill>
          <a:ln w="9525">
            <a:solidFill>
              <a:schemeClr val="tx1"/>
            </a:solidFill>
            <a:miter lim="800000"/>
            <a:headEnd/>
            <a:tailEnd/>
          </a:ln>
          <a:effectLst/>
        </p:spPr>
        <p:txBody>
          <a:bodyPr wrap="none" rtlCol="0" anchor="ctr" anchorCtr="0">
            <a:noAutofit/>
          </a:bodyPr>
          <a:lstStyle/>
          <a:p>
            <a:pPr algn="ctr"/>
            <a:r>
              <a:rPr lang="ja-JP" altLang="en-US" sz="1600">
                <a:solidFill>
                  <a:schemeClr val="tx1"/>
                </a:solidFill>
                <a:latin typeface="Meiryo UI" panose="020B0604030504040204" pitchFamily="50" charset="-128"/>
                <a:ea typeface="Meiryo UI" panose="020B0604030504040204" pitchFamily="50" charset="-128"/>
              </a:rPr>
              <a:t>利用者</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コネクタ</a:t>
            </a:r>
          </a:p>
        </p:txBody>
      </p:sp>
      <p:sp>
        <p:nvSpPr>
          <p:cNvPr id="20" name="テキスト ボックス 19">
            <a:extLst>
              <a:ext uri="{FF2B5EF4-FFF2-40B4-BE49-F238E27FC236}">
                <a16:creationId xmlns:a16="http://schemas.microsoft.com/office/drawing/2014/main" id="{CA354E93-B3FC-47E5-BCB8-B3044D54441D}"/>
              </a:ext>
            </a:extLst>
          </p:cNvPr>
          <p:cNvSpPr txBox="1"/>
          <p:nvPr/>
        </p:nvSpPr>
        <p:spPr>
          <a:xfrm>
            <a:off x="1711618" y="4215224"/>
            <a:ext cx="1886256" cy="325874"/>
          </a:xfrm>
          <a:prstGeom prst="rect">
            <a:avLst/>
          </a:prstGeom>
          <a:solidFill>
            <a:srgbClr val="FFFFFF">
              <a:alpha val="65490"/>
            </a:srgbClr>
          </a:solid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データ利用者</a:t>
            </a:r>
            <a:r>
              <a:rPr lang="en-US" altLang="ja-JP" sz="2000">
                <a:solidFill>
                  <a:schemeClr val="tx1"/>
                </a:solidFill>
                <a:latin typeface="Meiryo UI" panose="020B0604030504040204" pitchFamily="50" charset="-128"/>
                <a:ea typeface="Meiryo UI" panose="020B0604030504040204" pitchFamily="50" charset="-128"/>
              </a:rPr>
              <a:t>B</a:t>
            </a: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2E67AB7-FEF9-4473-BBD3-9CCE036438E5}"/>
              </a:ext>
            </a:extLst>
          </p:cNvPr>
          <p:cNvSpPr/>
          <p:nvPr/>
        </p:nvSpPr>
        <p:spPr bwMode="auto">
          <a:xfrm>
            <a:off x="1805932" y="4593896"/>
            <a:ext cx="1429793" cy="694581"/>
          </a:xfrm>
          <a:prstGeom prst="rect">
            <a:avLst/>
          </a:prstGeom>
          <a:solidFill>
            <a:srgbClr val="FFFF99"/>
          </a:solidFill>
          <a:ln w="9525">
            <a:solidFill>
              <a:schemeClr val="tx1"/>
            </a:solidFill>
            <a:miter lim="800000"/>
            <a:headEnd/>
            <a:tailEnd/>
          </a:ln>
          <a:effectLst/>
        </p:spPr>
        <p:txBody>
          <a:bodyPr wrap="none" rtlCol="0" anchor="ctr" anchorCtr="0">
            <a:noAutofit/>
          </a:bodyPr>
          <a:lstStyle/>
          <a:p>
            <a:pPr algn="ctr"/>
            <a:r>
              <a:rPr lang="en-US" altLang="ja-JP" sz="1600">
                <a:solidFill>
                  <a:schemeClr val="tx1"/>
                </a:solidFill>
                <a:latin typeface="Meiryo UI" panose="020B0604030504040204" pitchFamily="50" charset="-128"/>
                <a:ea typeface="Meiryo UI" panose="020B0604030504040204" pitchFamily="50" charset="-128"/>
              </a:rPr>
              <a:t>WebApp</a:t>
            </a:r>
          </a:p>
          <a:p>
            <a:pPr algn="ctr"/>
            <a:r>
              <a:rPr lang="ja-JP" altLang="en-US" sz="1600">
                <a:solidFill>
                  <a:schemeClr val="tx1"/>
                </a:solidFill>
                <a:latin typeface="Meiryo UI" panose="020B0604030504040204" pitchFamily="50" charset="-128"/>
                <a:ea typeface="Meiryo UI" panose="020B0604030504040204" pitchFamily="50" charset="-128"/>
              </a:rPr>
              <a:t>（利用者システム）</a:t>
            </a:r>
          </a:p>
        </p:txBody>
      </p:sp>
      <p:grpSp>
        <p:nvGrpSpPr>
          <p:cNvPr id="22" name="グループ化 21">
            <a:extLst>
              <a:ext uri="{FF2B5EF4-FFF2-40B4-BE49-F238E27FC236}">
                <a16:creationId xmlns:a16="http://schemas.microsoft.com/office/drawing/2014/main" id="{554021B3-F3DC-4034-9E91-28122B5321D9}"/>
              </a:ext>
            </a:extLst>
          </p:cNvPr>
          <p:cNvGrpSpPr/>
          <p:nvPr/>
        </p:nvGrpSpPr>
        <p:grpSpPr>
          <a:xfrm>
            <a:off x="3722740" y="5633353"/>
            <a:ext cx="760876" cy="531852"/>
            <a:chOff x="3323061" y="3667776"/>
            <a:chExt cx="2174058" cy="1721980"/>
          </a:xfrm>
        </p:grpSpPr>
        <p:sp>
          <p:nvSpPr>
            <p:cNvPr id="23" name="円柱 22">
              <a:extLst>
                <a:ext uri="{FF2B5EF4-FFF2-40B4-BE49-F238E27FC236}">
                  <a16:creationId xmlns:a16="http://schemas.microsoft.com/office/drawing/2014/main" id="{9E45A68D-350F-44D2-B93E-ED2BF01D4BC0}"/>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4" name="円弧 23">
              <a:extLst>
                <a:ext uri="{FF2B5EF4-FFF2-40B4-BE49-F238E27FC236}">
                  <a16:creationId xmlns:a16="http://schemas.microsoft.com/office/drawing/2014/main" id="{E5FA929A-E8D5-411B-A810-6B9D97DC31E2}"/>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25" name="角丸四角形 448">
            <a:extLst>
              <a:ext uri="{FF2B5EF4-FFF2-40B4-BE49-F238E27FC236}">
                <a16:creationId xmlns:a16="http://schemas.microsoft.com/office/drawing/2014/main" id="{F99484E2-C630-46EB-B832-C3CE8FF2B45A}"/>
              </a:ext>
            </a:extLst>
          </p:cNvPr>
          <p:cNvSpPr/>
          <p:nvPr/>
        </p:nvSpPr>
        <p:spPr>
          <a:xfrm>
            <a:off x="7936266" y="3981781"/>
            <a:ext cx="3772514" cy="2503029"/>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93F8EEA5-6A3C-4D14-A9E7-A88FE0F02381}"/>
              </a:ext>
            </a:extLst>
          </p:cNvPr>
          <p:cNvSpPr txBox="1"/>
          <p:nvPr/>
        </p:nvSpPr>
        <p:spPr>
          <a:xfrm>
            <a:off x="8729730" y="4148247"/>
            <a:ext cx="1806183" cy="325874"/>
          </a:xfrm>
          <a:prstGeom prst="rect">
            <a:avLst/>
          </a:prstGeom>
          <a:no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データ提供者</a:t>
            </a:r>
            <a:r>
              <a:rPr lang="en-US" altLang="ja-JP" sz="2000">
                <a:solidFill>
                  <a:schemeClr val="tx1"/>
                </a:solidFill>
                <a:latin typeface="Meiryo UI" panose="020B0604030504040204" pitchFamily="50" charset="-128"/>
                <a:ea typeface="Meiryo UI" panose="020B0604030504040204" pitchFamily="50" charset="-128"/>
              </a:rPr>
              <a:t>B</a:t>
            </a:r>
            <a:endParaRPr lang="ja-JP" altLang="en-US" sz="2000">
              <a:solidFill>
                <a:schemeClr val="tx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B6212B35-1110-4E64-852C-231DDB895BED}"/>
              </a:ext>
            </a:extLst>
          </p:cNvPr>
          <p:cNvGrpSpPr/>
          <p:nvPr/>
        </p:nvGrpSpPr>
        <p:grpSpPr>
          <a:xfrm>
            <a:off x="10842676" y="4276034"/>
            <a:ext cx="544034" cy="390659"/>
            <a:chOff x="3323061" y="3667776"/>
            <a:chExt cx="2174058" cy="1721980"/>
          </a:xfrm>
        </p:grpSpPr>
        <p:sp>
          <p:nvSpPr>
            <p:cNvPr id="28" name="円柱 27">
              <a:extLst>
                <a:ext uri="{FF2B5EF4-FFF2-40B4-BE49-F238E27FC236}">
                  <a16:creationId xmlns:a16="http://schemas.microsoft.com/office/drawing/2014/main" id="{9D0C10C0-107D-4C0D-BC5A-FF414602892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9" name="円弧 28">
              <a:extLst>
                <a:ext uri="{FF2B5EF4-FFF2-40B4-BE49-F238E27FC236}">
                  <a16:creationId xmlns:a16="http://schemas.microsoft.com/office/drawing/2014/main" id="{FDD5C12B-2A8F-4DED-9B25-F894E23BF718}"/>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30" name="グループ化 29">
            <a:extLst>
              <a:ext uri="{FF2B5EF4-FFF2-40B4-BE49-F238E27FC236}">
                <a16:creationId xmlns:a16="http://schemas.microsoft.com/office/drawing/2014/main" id="{08DE93BE-A67F-43BC-8477-28A6A7D8C95E}"/>
              </a:ext>
            </a:extLst>
          </p:cNvPr>
          <p:cNvGrpSpPr/>
          <p:nvPr/>
        </p:nvGrpSpPr>
        <p:grpSpPr>
          <a:xfrm>
            <a:off x="10842676" y="5025290"/>
            <a:ext cx="544034" cy="390659"/>
            <a:chOff x="3323061" y="3667776"/>
            <a:chExt cx="2174058" cy="1721980"/>
          </a:xfrm>
        </p:grpSpPr>
        <p:sp>
          <p:nvSpPr>
            <p:cNvPr id="31" name="円柱 30">
              <a:extLst>
                <a:ext uri="{FF2B5EF4-FFF2-40B4-BE49-F238E27FC236}">
                  <a16:creationId xmlns:a16="http://schemas.microsoft.com/office/drawing/2014/main" id="{15CB354A-64FA-4899-9380-9FCEAE0B467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32" name="円弧 31">
              <a:extLst>
                <a:ext uri="{FF2B5EF4-FFF2-40B4-BE49-F238E27FC236}">
                  <a16:creationId xmlns:a16="http://schemas.microsoft.com/office/drawing/2014/main" id="{D56B38C1-4C7F-4294-97E6-6586FC6CD21F}"/>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33" name="グループ化 32">
            <a:extLst>
              <a:ext uri="{FF2B5EF4-FFF2-40B4-BE49-F238E27FC236}">
                <a16:creationId xmlns:a16="http://schemas.microsoft.com/office/drawing/2014/main" id="{F84B075C-E2FA-426A-8814-84927894B354}"/>
              </a:ext>
            </a:extLst>
          </p:cNvPr>
          <p:cNvGrpSpPr/>
          <p:nvPr/>
        </p:nvGrpSpPr>
        <p:grpSpPr>
          <a:xfrm>
            <a:off x="10842676" y="5774547"/>
            <a:ext cx="544034" cy="390659"/>
            <a:chOff x="3323061" y="3667776"/>
            <a:chExt cx="2174058" cy="1721980"/>
          </a:xfrm>
        </p:grpSpPr>
        <p:sp>
          <p:nvSpPr>
            <p:cNvPr id="34" name="円柱 33">
              <a:extLst>
                <a:ext uri="{FF2B5EF4-FFF2-40B4-BE49-F238E27FC236}">
                  <a16:creationId xmlns:a16="http://schemas.microsoft.com/office/drawing/2014/main" id="{C73F3315-3D49-4961-88B1-C344D98BC0A7}"/>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35" name="円弧 34">
              <a:extLst>
                <a:ext uri="{FF2B5EF4-FFF2-40B4-BE49-F238E27FC236}">
                  <a16:creationId xmlns:a16="http://schemas.microsoft.com/office/drawing/2014/main" id="{D54B98C0-2B20-4113-BC3B-D3F1D8265DF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cxnSp>
        <p:nvCxnSpPr>
          <p:cNvPr id="36" name="直線矢印コネクタ 35">
            <a:extLst>
              <a:ext uri="{FF2B5EF4-FFF2-40B4-BE49-F238E27FC236}">
                <a16:creationId xmlns:a16="http://schemas.microsoft.com/office/drawing/2014/main" id="{93B80BAF-16D2-4EFD-B30F-6109A6085F2D}"/>
              </a:ext>
            </a:extLst>
          </p:cNvPr>
          <p:cNvCxnSpPr>
            <a:stCxn id="17" idx="3"/>
            <a:endCxn id="10" idx="1"/>
          </p:cNvCxnSpPr>
          <p:nvPr/>
        </p:nvCxnSpPr>
        <p:spPr bwMode="auto">
          <a:xfrm>
            <a:off x="3220623" y="3132400"/>
            <a:ext cx="485804" cy="3655"/>
          </a:xfrm>
          <a:prstGeom prst="straightConnector1">
            <a:avLst/>
          </a:prstGeom>
          <a:noFill/>
          <a:ln w="9525" cap="flat" cmpd="sng" algn="ctr">
            <a:solidFill>
              <a:schemeClr val="tx1"/>
            </a:solidFill>
            <a:prstDash val="solid"/>
            <a:round/>
            <a:headEnd type="triangle"/>
            <a:tailEnd type="triangle"/>
          </a:ln>
          <a:effectLst/>
        </p:spPr>
      </p:cxnSp>
      <p:cxnSp>
        <p:nvCxnSpPr>
          <p:cNvPr id="37" name="直線矢印コネクタ 36">
            <a:extLst>
              <a:ext uri="{FF2B5EF4-FFF2-40B4-BE49-F238E27FC236}">
                <a16:creationId xmlns:a16="http://schemas.microsoft.com/office/drawing/2014/main" id="{F083ECC1-D869-433B-A029-67D251015A0C}"/>
              </a:ext>
            </a:extLst>
          </p:cNvPr>
          <p:cNvCxnSpPr>
            <a:cxnSpLocks/>
            <a:stCxn id="10" idx="3"/>
            <a:endCxn id="16" idx="2"/>
          </p:cNvCxnSpPr>
          <p:nvPr/>
        </p:nvCxnSpPr>
        <p:spPr bwMode="auto">
          <a:xfrm>
            <a:off x="4541004" y="3136055"/>
            <a:ext cx="6312590" cy="38215"/>
          </a:xfrm>
          <a:prstGeom prst="straightConnector1">
            <a:avLst/>
          </a:prstGeom>
          <a:noFill/>
          <a:ln w="19050" cap="flat" cmpd="sng" algn="ctr">
            <a:solidFill>
              <a:schemeClr val="tx2">
                <a:lumMod val="60000"/>
                <a:lumOff val="40000"/>
              </a:schemeClr>
            </a:solidFill>
            <a:prstDash val="solid"/>
            <a:round/>
            <a:headEnd type="triangle"/>
            <a:tailEnd type="triangle"/>
          </a:ln>
          <a:effectLst/>
        </p:spPr>
      </p:cxnSp>
      <p:sp>
        <p:nvSpPr>
          <p:cNvPr id="38" name="正方形/長方形 37">
            <a:extLst>
              <a:ext uri="{FF2B5EF4-FFF2-40B4-BE49-F238E27FC236}">
                <a16:creationId xmlns:a16="http://schemas.microsoft.com/office/drawing/2014/main" id="{D11CF7F8-D162-462C-82FA-E8D890442A82}"/>
              </a:ext>
            </a:extLst>
          </p:cNvPr>
          <p:cNvSpPr/>
          <p:nvPr/>
        </p:nvSpPr>
        <p:spPr>
          <a:xfrm>
            <a:off x="10779267" y="2541051"/>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914C074F-9C7E-4B97-A282-8F54CAA78744}"/>
              </a:ext>
            </a:extLst>
          </p:cNvPr>
          <p:cNvSpPr/>
          <p:nvPr/>
        </p:nvSpPr>
        <p:spPr>
          <a:xfrm>
            <a:off x="3631483" y="6142138"/>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0" name="直線矢印コネクタ 39">
            <a:extLst>
              <a:ext uri="{FF2B5EF4-FFF2-40B4-BE49-F238E27FC236}">
                <a16:creationId xmlns:a16="http://schemas.microsoft.com/office/drawing/2014/main" id="{F473C5E3-3571-42E0-B9CB-2B60EF8777B0}"/>
              </a:ext>
            </a:extLst>
          </p:cNvPr>
          <p:cNvCxnSpPr>
            <a:cxnSpLocks/>
            <a:stCxn id="21" idx="3"/>
            <a:endCxn id="19" idx="1"/>
          </p:cNvCxnSpPr>
          <p:nvPr/>
        </p:nvCxnSpPr>
        <p:spPr bwMode="auto">
          <a:xfrm>
            <a:off x="3235725" y="4941186"/>
            <a:ext cx="456464" cy="3655"/>
          </a:xfrm>
          <a:prstGeom prst="straightConnector1">
            <a:avLst/>
          </a:prstGeom>
          <a:noFill/>
          <a:ln w="9525" cap="flat" cmpd="sng" algn="ctr">
            <a:solidFill>
              <a:schemeClr val="tx1"/>
            </a:solidFill>
            <a:prstDash val="solid"/>
            <a:round/>
            <a:headEnd type="triangle"/>
            <a:tailEnd type="triangle"/>
          </a:ln>
          <a:effectLst/>
        </p:spPr>
      </p:cxnSp>
      <p:cxnSp>
        <p:nvCxnSpPr>
          <p:cNvPr id="41" name="コネクタ: カギ線 40">
            <a:extLst>
              <a:ext uri="{FF2B5EF4-FFF2-40B4-BE49-F238E27FC236}">
                <a16:creationId xmlns:a16="http://schemas.microsoft.com/office/drawing/2014/main" id="{4DD4715A-A7BF-445F-809C-6FB7FDDC28D9}"/>
              </a:ext>
            </a:extLst>
          </p:cNvPr>
          <p:cNvCxnSpPr>
            <a:cxnSpLocks/>
          </p:cNvCxnSpPr>
          <p:nvPr/>
        </p:nvCxnSpPr>
        <p:spPr bwMode="auto">
          <a:xfrm flipV="1">
            <a:off x="4581655" y="3379376"/>
            <a:ext cx="6271934" cy="1375434"/>
          </a:xfrm>
          <a:prstGeom prst="bentConnector3">
            <a:avLst>
              <a:gd name="adj1" fmla="val 50000"/>
            </a:avLst>
          </a:prstGeom>
          <a:noFill/>
          <a:ln w="19050" cap="flat" cmpd="sng" algn="ctr">
            <a:solidFill>
              <a:schemeClr val="tx2">
                <a:lumMod val="60000"/>
                <a:lumOff val="40000"/>
              </a:schemeClr>
            </a:solidFill>
            <a:prstDash val="solid"/>
            <a:round/>
            <a:headEnd type="triangle"/>
            <a:tailEnd type="triangle"/>
          </a:ln>
          <a:effectLst/>
        </p:spPr>
      </p:cxnSp>
      <p:sp>
        <p:nvSpPr>
          <p:cNvPr id="42" name="正方形/長方形 41">
            <a:extLst>
              <a:ext uri="{FF2B5EF4-FFF2-40B4-BE49-F238E27FC236}">
                <a16:creationId xmlns:a16="http://schemas.microsoft.com/office/drawing/2014/main" id="{D15308CF-0948-40A0-A29D-FB0A86277493}"/>
              </a:ext>
            </a:extLst>
          </p:cNvPr>
          <p:cNvSpPr/>
          <p:nvPr/>
        </p:nvSpPr>
        <p:spPr bwMode="auto">
          <a:xfrm>
            <a:off x="8284173" y="2822596"/>
            <a:ext cx="1806185" cy="651534"/>
          </a:xfrm>
          <a:prstGeom prst="rect">
            <a:avLst/>
          </a:prstGeom>
          <a:solidFill>
            <a:schemeClr val="accent6">
              <a:lumMod val="60000"/>
              <a:lumOff val="40000"/>
            </a:schemeClr>
          </a:solidFill>
          <a:ln w="9525">
            <a:solidFill>
              <a:schemeClr val="tx1"/>
            </a:solidFill>
            <a:miter lim="800000"/>
            <a:headEnd/>
            <a:tailEnd/>
          </a:ln>
          <a:effectLst/>
        </p:spPr>
        <p:txBody>
          <a:bodyPr wrap="none" rtlCol="0" anchor="ctr" anchorCtr="0">
            <a:noAutofit/>
          </a:bodyPr>
          <a:lstStyle/>
          <a:p>
            <a:pPr algn="ctr"/>
            <a:r>
              <a:rPr lang="en-US" altLang="ja-JP" sz="1600">
                <a:solidFill>
                  <a:schemeClr val="tx1"/>
                </a:solidFill>
                <a:latin typeface="Meiryo UI" panose="020B0604030504040204" pitchFamily="50" charset="-128"/>
                <a:ea typeface="Meiryo UI" panose="020B0604030504040204" pitchFamily="50" charset="-128"/>
              </a:rPr>
              <a:t>Web</a:t>
            </a:r>
            <a:r>
              <a:rPr lang="ja-JP" altLang="en-US" sz="1600">
                <a:solidFill>
                  <a:schemeClr val="tx1"/>
                </a:solidFill>
                <a:latin typeface="Meiryo UI" panose="020B0604030504040204" pitchFamily="50" charset="-128"/>
                <a:ea typeface="Meiryo UI" panose="020B0604030504040204" pitchFamily="50" charset="-128"/>
              </a:rPr>
              <a:t>サイト</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オープンデータ提供</a:t>
            </a:r>
          </a:p>
        </p:txBody>
      </p:sp>
      <p:grpSp>
        <p:nvGrpSpPr>
          <p:cNvPr id="43" name="グループ化 42">
            <a:extLst>
              <a:ext uri="{FF2B5EF4-FFF2-40B4-BE49-F238E27FC236}">
                <a16:creationId xmlns:a16="http://schemas.microsoft.com/office/drawing/2014/main" id="{B8B05B46-5D05-4E84-9F23-D1FF8BA3DF04}"/>
              </a:ext>
            </a:extLst>
          </p:cNvPr>
          <p:cNvGrpSpPr/>
          <p:nvPr/>
        </p:nvGrpSpPr>
        <p:grpSpPr>
          <a:xfrm>
            <a:off x="4573759" y="4471357"/>
            <a:ext cx="6268917" cy="1498511"/>
            <a:chOff x="3372872" y="4408948"/>
            <a:chExt cx="4786329" cy="1296433"/>
          </a:xfrm>
        </p:grpSpPr>
        <p:cxnSp>
          <p:nvCxnSpPr>
            <p:cNvPr id="44" name="コネクタ: カギ線 43">
              <a:extLst>
                <a:ext uri="{FF2B5EF4-FFF2-40B4-BE49-F238E27FC236}">
                  <a16:creationId xmlns:a16="http://schemas.microsoft.com/office/drawing/2014/main" id="{7A86BBB2-7284-4BAB-B733-0BB4790D23F1}"/>
                </a:ext>
              </a:extLst>
            </p:cNvPr>
            <p:cNvCxnSpPr>
              <a:cxnSpLocks/>
              <a:endCxn id="28" idx="2"/>
            </p:cNvCxnSpPr>
            <p:nvPr/>
          </p:nvCxnSpPr>
          <p:spPr bwMode="auto">
            <a:xfrm flipV="1">
              <a:off x="3372872" y="4408948"/>
              <a:ext cx="4786329" cy="533254"/>
            </a:xfrm>
            <a:prstGeom prst="bentConnector3">
              <a:avLst>
                <a:gd name="adj1" fmla="val 81989"/>
              </a:avLst>
            </a:prstGeom>
            <a:noFill/>
            <a:ln w="19050" cap="flat" cmpd="sng" algn="ctr">
              <a:solidFill>
                <a:srgbClr val="FF0000"/>
              </a:solidFill>
              <a:prstDash val="solid"/>
              <a:round/>
              <a:headEnd type="triangle"/>
              <a:tailEnd type="triangle"/>
            </a:ln>
            <a:effectLst/>
          </p:spPr>
        </p:cxnSp>
        <p:cxnSp>
          <p:nvCxnSpPr>
            <p:cNvPr id="45" name="コネクタ: カギ線 44">
              <a:extLst>
                <a:ext uri="{FF2B5EF4-FFF2-40B4-BE49-F238E27FC236}">
                  <a16:creationId xmlns:a16="http://schemas.microsoft.com/office/drawing/2014/main" id="{8B9556D9-D199-46BB-9FC4-949A83C8AA47}"/>
                </a:ext>
              </a:extLst>
            </p:cNvPr>
            <p:cNvCxnSpPr>
              <a:cxnSpLocks/>
              <a:endCxn id="31" idx="2"/>
            </p:cNvCxnSpPr>
            <p:nvPr/>
          </p:nvCxnSpPr>
          <p:spPr bwMode="auto">
            <a:xfrm>
              <a:off x="6545964" y="4942709"/>
              <a:ext cx="1613237" cy="114455"/>
            </a:xfrm>
            <a:prstGeom prst="bentConnector3">
              <a:avLst>
                <a:gd name="adj1" fmla="val 46413"/>
              </a:avLst>
            </a:prstGeom>
            <a:noFill/>
            <a:ln w="19050" cap="flat" cmpd="sng" algn="ctr">
              <a:solidFill>
                <a:srgbClr val="FF0000"/>
              </a:solidFill>
              <a:prstDash val="solid"/>
              <a:round/>
              <a:headEnd type="none" w="med" len="med"/>
              <a:tailEnd type="triangle"/>
            </a:ln>
            <a:effectLst/>
          </p:spPr>
        </p:cxnSp>
        <p:cxnSp>
          <p:nvCxnSpPr>
            <p:cNvPr id="46" name="コネクタ: カギ線 45">
              <a:extLst>
                <a:ext uri="{FF2B5EF4-FFF2-40B4-BE49-F238E27FC236}">
                  <a16:creationId xmlns:a16="http://schemas.microsoft.com/office/drawing/2014/main" id="{AD8191ED-4C41-4D05-A323-819A9284EAD4}"/>
                </a:ext>
              </a:extLst>
            </p:cNvPr>
            <p:cNvCxnSpPr>
              <a:cxnSpLocks/>
              <a:endCxn id="34" idx="2"/>
            </p:cNvCxnSpPr>
            <p:nvPr/>
          </p:nvCxnSpPr>
          <p:spPr bwMode="auto">
            <a:xfrm>
              <a:off x="6545964" y="4943552"/>
              <a:ext cx="1613237" cy="761829"/>
            </a:xfrm>
            <a:prstGeom prst="bentConnector3">
              <a:avLst>
                <a:gd name="adj1" fmla="val 46413"/>
              </a:avLst>
            </a:prstGeom>
            <a:noFill/>
            <a:ln w="19050" cap="flat" cmpd="sng" algn="ctr">
              <a:solidFill>
                <a:srgbClr val="FF0000"/>
              </a:solidFill>
              <a:prstDash val="solid"/>
              <a:round/>
              <a:headEnd type="none" w="med" len="med"/>
              <a:tailEnd type="triangle"/>
            </a:ln>
            <a:effectLst/>
          </p:spPr>
        </p:cxnSp>
      </p:grpSp>
      <p:sp>
        <p:nvSpPr>
          <p:cNvPr id="47" name="正方形/長方形 46">
            <a:extLst>
              <a:ext uri="{FF2B5EF4-FFF2-40B4-BE49-F238E27FC236}">
                <a16:creationId xmlns:a16="http://schemas.microsoft.com/office/drawing/2014/main" id="{2170B32B-DA09-4DB2-8412-105988AFF84F}"/>
              </a:ext>
            </a:extLst>
          </p:cNvPr>
          <p:cNvSpPr/>
          <p:nvPr/>
        </p:nvSpPr>
        <p:spPr bwMode="auto">
          <a:xfrm>
            <a:off x="8422068" y="4736935"/>
            <a:ext cx="834576" cy="694581"/>
          </a:xfrm>
          <a:prstGeom prst="rect">
            <a:avLst/>
          </a:prstGeom>
          <a:solidFill>
            <a:schemeClr val="tx2">
              <a:lumMod val="40000"/>
              <a:lumOff val="60000"/>
            </a:schemeClr>
          </a:solidFill>
          <a:ln w="9525">
            <a:solidFill>
              <a:schemeClr val="tx1"/>
            </a:solidFill>
            <a:miter lim="800000"/>
            <a:headEnd/>
            <a:tailEnd/>
          </a:ln>
          <a:effectLst/>
        </p:spPr>
        <p:txBody>
          <a:bodyPr wrap="none" rtlCol="0" anchor="ctr" anchorCtr="0">
            <a:noAutofit/>
          </a:bodyPr>
          <a:lstStyle/>
          <a:p>
            <a:pPr algn="ctr"/>
            <a:r>
              <a:rPr lang="ja-JP" altLang="en-US" sz="1600">
                <a:solidFill>
                  <a:schemeClr val="tx1"/>
                </a:solidFill>
                <a:latin typeface="Meiryo UI" panose="020B0604030504040204" pitchFamily="50" charset="-128"/>
                <a:ea typeface="Meiryo UI" panose="020B0604030504040204" pitchFamily="50" charset="-128"/>
              </a:rPr>
              <a:t>提供者</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コネクタ</a:t>
            </a:r>
          </a:p>
        </p:txBody>
      </p:sp>
      <p:cxnSp>
        <p:nvCxnSpPr>
          <p:cNvPr id="48" name="直線矢印コネクタ 47">
            <a:extLst>
              <a:ext uri="{FF2B5EF4-FFF2-40B4-BE49-F238E27FC236}">
                <a16:creationId xmlns:a16="http://schemas.microsoft.com/office/drawing/2014/main" id="{E41E2ACB-D059-420C-807C-2B88864DB5E2}"/>
              </a:ext>
            </a:extLst>
          </p:cNvPr>
          <p:cNvCxnSpPr>
            <a:cxnSpLocks/>
          </p:cNvCxnSpPr>
          <p:nvPr/>
        </p:nvCxnSpPr>
        <p:spPr bwMode="auto">
          <a:xfrm flipH="1">
            <a:off x="3975126" y="5290304"/>
            <a:ext cx="6297" cy="341221"/>
          </a:xfrm>
          <a:prstGeom prst="straightConnector1">
            <a:avLst/>
          </a:prstGeom>
          <a:noFill/>
          <a:ln w="19050" cap="flat" cmpd="sng" algn="ctr">
            <a:solidFill>
              <a:srgbClr val="558ED5"/>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4248F163-32FA-405B-924E-F9861E2B7A67}"/>
              </a:ext>
            </a:extLst>
          </p:cNvPr>
          <p:cNvCxnSpPr>
            <a:cxnSpLocks/>
          </p:cNvCxnSpPr>
          <p:nvPr/>
        </p:nvCxnSpPr>
        <p:spPr bwMode="auto">
          <a:xfrm flipH="1">
            <a:off x="4207754" y="5288477"/>
            <a:ext cx="6297" cy="341221"/>
          </a:xfrm>
          <a:prstGeom prst="straightConnector1">
            <a:avLst/>
          </a:prstGeom>
          <a:noFill/>
          <a:ln w="19050" cap="flat" cmpd="sng" algn="ctr">
            <a:solidFill>
              <a:srgbClr val="FF0000"/>
            </a:solidFill>
            <a:prstDash val="solid"/>
            <a:round/>
            <a:headEnd type="none" w="med" len="med"/>
            <a:tailEnd type="triangle"/>
          </a:ln>
          <a:effectLst/>
        </p:spPr>
      </p:cxnSp>
      <p:sp>
        <p:nvSpPr>
          <p:cNvPr id="50" name="正方形/長方形 49">
            <a:extLst>
              <a:ext uri="{FF2B5EF4-FFF2-40B4-BE49-F238E27FC236}">
                <a16:creationId xmlns:a16="http://schemas.microsoft.com/office/drawing/2014/main" id="{D06103EA-D6B3-40BF-AAE5-2CA741AF0FD2}"/>
              </a:ext>
            </a:extLst>
          </p:cNvPr>
          <p:cNvSpPr/>
          <p:nvPr/>
        </p:nvSpPr>
        <p:spPr>
          <a:xfrm>
            <a:off x="9750411" y="4486593"/>
            <a:ext cx="1074333"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A0FBCEDB-3A66-4370-B03E-5E1125A6EA8C}"/>
              </a:ext>
            </a:extLst>
          </p:cNvPr>
          <p:cNvSpPr/>
          <p:nvPr/>
        </p:nvSpPr>
        <p:spPr>
          <a:xfrm>
            <a:off x="9739259" y="5276078"/>
            <a:ext cx="1074333"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482D136B-FC12-4767-B7A2-88E2B7BB10B2}"/>
              </a:ext>
            </a:extLst>
          </p:cNvPr>
          <p:cNvSpPr/>
          <p:nvPr/>
        </p:nvSpPr>
        <p:spPr>
          <a:xfrm>
            <a:off x="9748887" y="5993874"/>
            <a:ext cx="1074333"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7D1EED06-EBC7-4FA0-9813-5166EB3C548C}"/>
              </a:ext>
            </a:extLst>
          </p:cNvPr>
          <p:cNvSpPr/>
          <p:nvPr/>
        </p:nvSpPr>
        <p:spPr>
          <a:xfrm>
            <a:off x="10145624" y="2690536"/>
            <a:ext cx="663964" cy="619159"/>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E5F588A2-0427-4E05-84EB-F50BDD1596FE}"/>
              </a:ext>
            </a:extLst>
          </p:cNvPr>
          <p:cNvSpPr/>
          <p:nvPr/>
        </p:nvSpPr>
        <p:spPr bwMode="auto">
          <a:xfrm>
            <a:off x="5578893" y="5902264"/>
            <a:ext cx="1697632" cy="731878"/>
          </a:xfrm>
          <a:prstGeom prst="rect">
            <a:avLst/>
          </a:prstGeom>
          <a:noFill/>
          <a:ln w="9525">
            <a:solidFill>
              <a:schemeClr val="tx1"/>
            </a:solidFill>
            <a:miter lim="800000"/>
            <a:headEnd/>
            <a:tailEnd/>
          </a:ln>
          <a:effectLst/>
        </p:spPr>
        <p:txBody>
          <a:bodyPr wrap="none" rtlCol="0" anchor="t" anchorCtr="0">
            <a:noAutofit/>
          </a:bodyPr>
          <a:lstStyle/>
          <a:p>
            <a:r>
              <a:rPr lang="ja-JP" altLang="en-US" sz="1400">
                <a:solidFill>
                  <a:schemeClr val="tx1"/>
                </a:solidFill>
                <a:latin typeface="Meiryo UI" panose="020B0604030504040204" pitchFamily="50" charset="-128"/>
                <a:ea typeface="Meiryo UI" panose="020B0604030504040204" pitchFamily="50" charset="-128"/>
              </a:rPr>
              <a:t>凡例</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①</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②</a:t>
            </a:r>
          </a:p>
        </p:txBody>
      </p:sp>
      <p:cxnSp>
        <p:nvCxnSpPr>
          <p:cNvPr id="56" name="直線矢印コネクタ 55">
            <a:extLst>
              <a:ext uri="{FF2B5EF4-FFF2-40B4-BE49-F238E27FC236}">
                <a16:creationId xmlns:a16="http://schemas.microsoft.com/office/drawing/2014/main" id="{8CD6B6C2-BBBA-478D-A1EC-4F4AF0FAD887}"/>
              </a:ext>
            </a:extLst>
          </p:cNvPr>
          <p:cNvCxnSpPr/>
          <p:nvPr/>
        </p:nvCxnSpPr>
        <p:spPr bwMode="auto">
          <a:xfrm>
            <a:off x="6027336" y="6295223"/>
            <a:ext cx="1002580" cy="0"/>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984F7DFB-6274-4FA9-A012-97FF91973442}"/>
              </a:ext>
            </a:extLst>
          </p:cNvPr>
          <p:cNvCxnSpPr/>
          <p:nvPr/>
        </p:nvCxnSpPr>
        <p:spPr bwMode="auto">
          <a:xfrm>
            <a:off x="6027336" y="6500599"/>
            <a:ext cx="1002580" cy="0"/>
          </a:xfrm>
          <a:prstGeom prst="straightConnector1">
            <a:avLst/>
          </a:prstGeom>
          <a:noFill/>
          <a:ln w="9525" cap="flat" cmpd="sng" algn="ctr">
            <a:solidFill>
              <a:srgbClr val="FF0000"/>
            </a:solidFill>
            <a:prstDash val="solid"/>
            <a:round/>
            <a:headEnd type="none" w="med" len="med"/>
            <a:tailEnd type="triangle"/>
          </a:ln>
          <a:effectLst/>
        </p:spPr>
      </p:cxnSp>
      <p:sp>
        <p:nvSpPr>
          <p:cNvPr id="58" name="正方形/長方形 57">
            <a:extLst>
              <a:ext uri="{FF2B5EF4-FFF2-40B4-BE49-F238E27FC236}">
                <a16:creationId xmlns:a16="http://schemas.microsoft.com/office/drawing/2014/main" id="{14459BAA-3FDF-4E23-9427-22B02DF197E1}"/>
              </a:ext>
            </a:extLst>
          </p:cNvPr>
          <p:cNvSpPr/>
          <p:nvPr/>
        </p:nvSpPr>
        <p:spPr>
          <a:xfrm>
            <a:off x="10704945" y="4653703"/>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9D880DF7-6252-426D-A00B-89F939837F42}"/>
              </a:ext>
            </a:extLst>
          </p:cNvPr>
          <p:cNvSpPr/>
          <p:nvPr/>
        </p:nvSpPr>
        <p:spPr>
          <a:xfrm>
            <a:off x="10704945" y="5402793"/>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9FEB1047-C6D3-48B0-AAC8-BCFA5F4F0359}"/>
              </a:ext>
            </a:extLst>
          </p:cNvPr>
          <p:cNvSpPr/>
          <p:nvPr/>
        </p:nvSpPr>
        <p:spPr>
          <a:xfrm>
            <a:off x="10704943" y="6147423"/>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角丸四角形 499">
            <a:extLst>
              <a:ext uri="{FF2B5EF4-FFF2-40B4-BE49-F238E27FC236}">
                <a16:creationId xmlns:a16="http://schemas.microsoft.com/office/drawing/2014/main" id="{768D3D7E-0BE5-4FF4-97CD-EA0DCF4957C2}"/>
              </a:ext>
            </a:extLst>
          </p:cNvPr>
          <p:cNvSpPr/>
          <p:nvPr/>
        </p:nvSpPr>
        <p:spPr>
          <a:xfrm>
            <a:off x="421799" y="2656133"/>
            <a:ext cx="1168602" cy="87206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65" name="角丸四角形 499">
            <a:extLst>
              <a:ext uri="{FF2B5EF4-FFF2-40B4-BE49-F238E27FC236}">
                <a16:creationId xmlns:a16="http://schemas.microsoft.com/office/drawing/2014/main" id="{8EF869A3-CF90-421A-97BB-13BEC354F8B0}"/>
              </a:ext>
            </a:extLst>
          </p:cNvPr>
          <p:cNvSpPr/>
          <p:nvPr/>
        </p:nvSpPr>
        <p:spPr>
          <a:xfrm>
            <a:off x="467899" y="4506661"/>
            <a:ext cx="1168602" cy="87206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pic>
        <p:nvPicPr>
          <p:cNvPr id="70" name="グラフィックス 69" descr="コンピューター 単色塗りつぶし">
            <a:extLst>
              <a:ext uri="{FF2B5EF4-FFF2-40B4-BE49-F238E27FC236}">
                <a16:creationId xmlns:a16="http://schemas.microsoft.com/office/drawing/2014/main" id="{551FC48C-FC55-4F3F-8C8F-5EF38D2CE7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247" y="2866964"/>
            <a:ext cx="576395" cy="576395"/>
          </a:xfrm>
          <a:prstGeom prst="rect">
            <a:avLst/>
          </a:prstGeom>
        </p:spPr>
      </p:pic>
      <p:pic>
        <p:nvPicPr>
          <p:cNvPr id="71" name="グラフィックス 70" descr="コンピューター 単色塗りつぶし">
            <a:extLst>
              <a:ext uri="{FF2B5EF4-FFF2-40B4-BE49-F238E27FC236}">
                <a16:creationId xmlns:a16="http://schemas.microsoft.com/office/drawing/2014/main" id="{2D2A9C78-85EC-4C9E-9691-08AF76EB36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558" y="4695361"/>
            <a:ext cx="576395" cy="576395"/>
          </a:xfrm>
          <a:prstGeom prst="rect">
            <a:avLst/>
          </a:prstGeom>
        </p:spPr>
      </p:pic>
      <p:pic>
        <p:nvPicPr>
          <p:cNvPr id="73" name="グラフィックス 72" descr="ユーザー 単色塗りつぶし">
            <a:extLst>
              <a:ext uri="{FF2B5EF4-FFF2-40B4-BE49-F238E27FC236}">
                <a16:creationId xmlns:a16="http://schemas.microsoft.com/office/drawing/2014/main" id="{B825A0E2-1274-4332-994B-BC786C25E6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597" y="2859494"/>
            <a:ext cx="545812" cy="545812"/>
          </a:xfrm>
          <a:prstGeom prst="rect">
            <a:avLst/>
          </a:prstGeom>
        </p:spPr>
      </p:pic>
      <p:pic>
        <p:nvPicPr>
          <p:cNvPr id="74" name="グラフィックス 73" descr="ユーザー 単色塗りつぶし">
            <a:extLst>
              <a:ext uri="{FF2B5EF4-FFF2-40B4-BE49-F238E27FC236}">
                <a16:creationId xmlns:a16="http://schemas.microsoft.com/office/drawing/2014/main" id="{C3EA3B3B-23A6-4F0C-BAC8-2615AD629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46" y="4665823"/>
            <a:ext cx="545812" cy="545812"/>
          </a:xfrm>
          <a:prstGeom prst="rect">
            <a:avLst/>
          </a:prstGeom>
        </p:spPr>
      </p:pic>
    </p:spTree>
    <p:extLst>
      <p:ext uri="{BB962C8B-B14F-4D97-AF65-F5344CB8AC3E}">
        <p14:creationId xmlns:p14="http://schemas.microsoft.com/office/powerpoint/2010/main" val="340158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829B6-BAB3-419F-AF46-3E4924827A43}"/>
              </a:ext>
            </a:extLst>
          </p:cNvPr>
          <p:cNvSpPr>
            <a:spLocks noGrp="1"/>
          </p:cNvSpPr>
          <p:nvPr>
            <p:ph type="body" sz="quarter" idx="13"/>
          </p:nvPr>
        </p:nvSpPr>
        <p:spPr/>
        <p:txBody>
          <a:bodyPr>
            <a:noAutofit/>
          </a:bodyPr>
          <a:lstStyle/>
          <a:p>
            <a:r>
              <a:rPr lang="en-US" altLang="ja-JP"/>
              <a:t>3.6</a:t>
            </a:r>
            <a:r>
              <a:rPr lang="ja-JP" altLang="en-US"/>
              <a:t>．コネクタ実装の取組例：</a:t>
            </a:r>
            <a:r>
              <a:rPr lang="en-US" altLang="ja-JP"/>
              <a:t>SIP4D</a:t>
            </a:r>
            <a:endParaRPr lang="ja-JP" altLang="en-US"/>
          </a:p>
        </p:txBody>
      </p:sp>
      <p:sp>
        <p:nvSpPr>
          <p:cNvPr id="92" name="四角形: 角度付き 428">
            <a:extLst>
              <a:ext uri="{FF2B5EF4-FFF2-40B4-BE49-F238E27FC236}">
                <a16:creationId xmlns:a16="http://schemas.microsoft.com/office/drawing/2014/main" id="{8A2D16D4-4B8B-40FC-9AB1-CC168AEFFA16}"/>
              </a:ext>
            </a:extLst>
          </p:cNvPr>
          <p:cNvSpPr/>
          <p:nvPr/>
        </p:nvSpPr>
        <p:spPr>
          <a:xfrm>
            <a:off x="3324819" y="4650241"/>
            <a:ext cx="54792" cy="54792"/>
          </a:xfrm>
          <a:prstGeom prst="bevel">
            <a:avLst/>
          </a:prstGeom>
          <a:noFill/>
          <a:ln w="25400" cap="flat" cmpd="sng" algn="ctr">
            <a:noFill/>
            <a:prstDash val="solid"/>
          </a:ln>
          <a:effectLst/>
        </p:spPr>
        <p:txBody>
          <a:bodyPr rtlCol="0" anchor="ctr"/>
          <a:lstStyle/>
          <a:p>
            <a:pPr defTabSz="914400"/>
            <a:endParaRPr lang="ja-JP" altLang="en-US" sz="1600"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508">
            <a:extLst>
              <a:ext uri="{FF2B5EF4-FFF2-40B4-BE49-F238E27FC236}">
                <a16:creationId xmlns:a16="http://schemas.microsoft.com/office/drawing/2014/main" id="{D1220AB3-A319-4A6F-97BB-2D6C338A78F2}"/>
              </a:ext>
            </a:extLst>
          </p:cNvPr>
          <p:cNvSpPr/>
          <p:nvPr/>
        </p:nvSpPr>
        <p:spPr bwMode="auto">
          <a:xfrm>
            <a:off x="2773174" y="5427714"/>
            <a:ext cx="4054402" cy="1094207"/>
          </a:xfrm>
          <a:prstGeom prst="roundRect">
            <a:avLst>
              <a:gd name="adj" fmla="val 8368"/>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algn="ctr" defTabSz="914400"/>
            <a:endPar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3" name="正方形/長方形 142">
            <a:extLst>
              <a:ext uri="{FF2B5EF4-FFF2-40B4-BE49-F238E27FC236}">
                <a16:creationId xmlns:a16="http://schemas.microsoft.com/office/drawing/2014/main" id="{E49D0037-16A6-488E-B77F-DDD3A9DD583D}"/>
              </a:ext>
            </a:extLst>
          </p:cNvPr>
          <p:cNvSpPr/>
          <p:nvPr/>
        </p:nvSpPr>
        <p:spPr bwMode="auto">
          <a:xfrm>
            <a:off x="2924590" y="5537269"/>
            <a:ext cx="3699750" cy="881337"/>
          </a:xfrm>
          <a:prstGeom prst="rect">
            <a:avLst/>
          </a:prstGeom>
          <a:solidFill>
            <a:srgbClr val="F2F2F2"/>
          </a:solidFill>
          <a:ln w="28575">
            <a:solidFill>
              <a:srgbClr val="595959"/>
            </a:solidFill>
            <a:prstDash val="solid"/>
            <a:miter lim="800000"/>
            <a:headEnd/>
            <a:tailEnd/>
          </a:ln>
          <a:effectLst/>
        </p:spPr>
        <p:txBody>
          <a:bodyPr wrap="none" rtlCol="0" anchor="t" anchorCtr="0">
            <a:noAutofit/>
          </a:bodyPr>
          <a:lstStyle/>
          <a:p>
            <a:pPr algn="ctr" defTabSz="653156">
              <a:defRPr/>
            </a:pPr>
            <a:endParaRPr lang="en-US" altLang="ja-JP" sz="1050" kern="0">
              <a:solidFill>
                <a:prstClr val="black"/>
              </a:solidFill>
              <a:latin typeface="+mj-ea"/>
              <a:ea typeface="+mj-ea"/>
              <a:cs typeface="Meiryo UI" panose="020B0604030504040204" pitchFamily="50" charset="-128"/>
            </a:endParaRPr>
          </a:p>
        </p:txBody>
      </p:sp>
      <p:pic>
        <p:nvPicPr>
          <p:cNvPr id="145" name="図 144">
            <a:extLst>
              <a:ext uri="{FF2B5EF4-FFF2-40B4-BE49-F238E27FC236}">
                <a16:creationId xmlns:a16="http://schemas.microsoft.com/office/drawing/2014/main" id="{4518C875-6CDA-4011-B76F-40C3918E52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1253" y="5628350"/>
            <a:ext cx="933413" cy="701380"/>
          </a:xfrm>
          <a:prstGeom prst="rect">
            <a:avLst/>
          </a:prstGeom>
          <a:ln w="9525">
            <a:solidFill>
              <a:schemeClr val="accent5">
                <a:lumMod val="50000"/>
              </a:schemeClr>
            </a:solidFill>
          </a:ln>
          <a:effectLst/>
        </p:spPr>
      </p:pic>
      <p:cxnSp>
        <p:nvCxnSpPr>
          <p:cNvPr id="164" name="直線コネクタ 602">
            <a:extLst>
              <a:ext uri="{FF2B5EF4-FFF2-40B4-BE49-F238E27FC236}">
                <a16:creationId xmlns:a16="http://schemas.microsoft.com/office/drawing/2014/main" id="{9689E867-E61A-49CE-8FB8-00E112E26038}"/>
              </a:ext>
            </a:extLst>
          </p:cNvPr>
          <p:cNvCxnSpPr>
            <a:cxnSpLocks/>
            <a:stCxn id="142" idx="1"/>
          </p:cNvCxnSpPr>
          <p:nvPr/>
        </p:nvCxnSpPr>
        <p:spPr bwMode="auto">
          <a:xfrm rot="10800000">
            <a:off x="2473032" y="4555732"/>
            <a:ext cx="300143" cy="1419086"/>
          </a:xfrm>
          <a:prstGeom prst="bentConnector2">
            <a:avLst/>
          </a:prstGeom>
          <a:noFill/>
          <a:ln w="25400" cap="flat" cmpd="sng" algn="ctr">
            <a:solidFill>
              <a:srgbClr val="1F497D"/>
            </a:solidFill>
            <a:prstDash val="solid"/>
            <a:round/>
            <a:headEnd type="oval" w="med" len="med"/>
            <a:tailEnd type="oval"/>
          </a:ln>
          <a:effectLst/>
        </p:spPr>
      </p:cxnSp>
      <p:sp>
        <p:nvSpPr>
          <p:cNvPr id="169" name="正方形/長方形 168">
            <a:extLst>
              <a:ext uri="{FF2B5EF4-FFF2-40B4-BE49-F238E27FC236}">
                <a16:creationId xmlns:a16="http://schemas.microsoft.com/office/drawing/2014/main" id="{32D58A5D-4908-44BE-ABEB-F1EB56596782}"/>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現在、</a:t>
            </a:r>
            <a:r>
              <a:rPr lang="en-US" altLang="ja-JP" sz="1800">
                <a:solidFill>
                  <a:schemeClr val="bg1"/>
                </a:solidFill>
                <a:latin typeface="Meiryo UI" panose="020B0604030504040204" pitchFamily="50" charset="-128"/>
                <a:ea typeface="Meiryo UI" panose="020B0604030504040204" pitchFamily="50" charset="-128"/>
              </a:rPr>
              <a:t>SIP4D</a:t>
            </a:r>
            <a:r>
              <a:rPr lang="ja-JP" altLang="en-US" sz="1800">
                <a:solidFill>
                  <a:schemeClr val="bg1"/>
                </a:solidFill>
                <a:latin typeface="Meiryo UI" panose="020B0604030504040204" pitchFamily="50" charset="-128"/>
                <a:ea typeface="Meiryo UI" panose="020B0604030504040204" pitchFamily="50" charset="-128"/>
              </a:rPr>
              <a:t>では、他の</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データ基盤等との連携に向けてコネクタの実装を検討中</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将来的には、スマートシティの都市</a:t>
            </a:r>
            <a:r>
              <a:rPr lang="en-US" altLang="ja-JP">
                <a:solidFill>
                  <a:schemeClr val="bg1"/>
                </a:solidFill>
                <a:latin typeface="Meiryo UI" panose="020B0604030504040204" pitchFamily="50" charset="-128"/>
                <a:ea typeface="Meiryo UI" panose="020B0604030504040204" pitchFamily="50" charset="-128"/>
              </a:rPr>
              <a:t>OS</a:t>
            </a:r>
            <a:r>
              <a:rPr lang="ja-JP" altLang="en-US">
                <a:solidFill>
                  <a:schemeClr val="bg1"/>
                </a:solidFill>
                <a:latin typeface="Meiryo UI" panose="020B0604030504040204" pitchFamily="50" charset="-128"/>
                <a:ea typeface="Meiryo UI" panose="020B0604030504040204" pitchFamily="50" charset="-128"/>
              </a:rPr>
              <a:t>等との連携も想定</a:t>
            </a:r>
            <a:r>
              <a:rPr lang="en-US" altLang="ja-JP">
                <a:solidFill>
                  <a:schemeClr val="bg1"/>
                </a:solidFill>
                <a:latin typeface="Meiryo UI" panose="020B0604030504040204" pitchFamily="50" charset="-128"/>
                <a:ea typeface="Meiryo UI" panose="020B0604030504040204" pitchFamily="50" charset="-128"/>
              </a:rPr>
              <a:t>(※</a:t>
            </a:r>
            <a:r>
              <a:rPr lang="ja-JP" altLang="en-US">
                <a:solidFill>
                  <a:schemeClr val="bg1"/>
                </a:solidFill>
                <a:latin typeface="Meiryo UI" panose="020B0604030504040204" pitchFamily="50" charset="-128"/>
                <a:ea typeface="Meiryo UI" panose="020B0604030504040204" pitchFamily="50" charset="-128"/>
              </a:rPr>
              <a:t>自治体防災システムと</a:t>
            </a:r>
            <a:r>
              <a:rPr lang="en-US" altLang="ja-JP">
                <a:solidFill>
                  <a:schemeClr val="bg1"/>
                </a:solidFill>
                <a:latin typeface="Meiryo UI" panose="020B0604030504040204" pitchFamily="50" charset="-128"/>
                <a:ea typeface="Meiryo UI" panose="020B0604030504040204" pitchFamily="50" charset="-128"/>
              </a:rPr>
              <a:t>SIP4D</a:t>
            </a:r>
            <a:r>
              <a:rPr lang="ja-JP" altLang="en-US">
                <a:solidFill>
                  <a:schemeClr val="bg1"/>
                </a:solidFill>
                <a:latin typeface="Meiryo UI" panose="020B0604030504040204" pitchFamily="50" charset="-128"/>
                <a:ea typeface="Meiryo UI" panose="020B0604030504040204" pitchFamily="50" charset="-128"/>
              </a:rPr>
              <a:t>は直接連携を推進中</a:t>
            </a:r>
            <a:r>
              <a:rPr lang="en-US" altLang="ja-JP">
                <a:solidFill>
                  <a:schemeClr val="bg1"/>
                </a:solidFill>
                <a:latin typeface="Meiryo UI" panose="020B0604030504040204" pitchFamily="50" charset="-128"/>
                <a:ea typeface="Meiryo UI" panose="020B0604030504040204" pitchFamily="50" charset="-128"/>
              </a:rPr>
              <a:t>)</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173" name="Rectangle 94">
            <a:extLst>
              <a:ext uri="{FF2B5EF4-FFF2-40B4-BE49-F238E27FC236}">
                <a16:creationId xmlns:a16="http://schemas.microsoft.com/office/drawing/2014/main" id="{26365358-0474-43A3-8961-97DB3C690DFF}"/>
              </a:ext>
            </a:extLst>
          </p:cNvPr>
          <p:cNvSpPr>
            <a:spLocks noChangeArrowheads="1"/>
          </p:cNvSpPr>
          <p:nvPr/>
        </p:nvSpPr>
        <p:spPr bwMode="auto">
          <a:xfrm>
            <a:off x="2592811" y="5101031"/>
            <a:ext cx="31245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2"/>
                </a:solidFill>
                <a:latin typeface="ＭＳ Ｐゴシック" panose="020B0600070205080204" pitchFamily="50" charset="-128"/>
                <a:ea typeface="ＭＳ Ｐゴシック" panose="020B0600070205080204" pitchFamily="50" charset="-128"/>
              </a:defRPr>
            </a:lvl1pPr>
            <a:lvl2pPr marL="742950" indent="-285750" eaLnBrk="0" hangingPunct="0">
              <a:defRPr kumimoji="1" sz="2000">
                <a:solidFill>
                  <a:schemeClr val="tx2"/>
                </a:solidFill>
                <a:latin typeface="ＭＳ Ｐゴシック" panose="020B0600070205080204" pitchFamily="50" charset="-128"/>
                <a:ea typeface="ＭＳ Ｐゴシック" panose="020B0600070205080204" pitchFamily="50" charset="-128"/>
              </a:defRPr>
            </a:lvl2pPr>
            <a:lvl3pPr marL="1143000" indent="-228600" eaLnBrk="0" hangingPunct="0">
              <a:defRPr kumimoji="1" sz="2000">
                <a:solidFill>
                  <a:schemeClr val="tx2"/>
                </a:solidFill>
                <a:latin typeface="ＭＳ Ｐゴシック" panose="020B0600070205080204" pitchFamily="50" charset="-128"/>
                <a:ea typeface="ＭＳ Ｐゴシック" panose="020B0600070205080204" pitchFamily="50" charset="-128"/>
              </a:defRPr>
            </a:lvl3pPr>
            <a:lvl4pPr marL="1600200" indent="-228600" eaLnBrk="0" hangingPunct="0">
              <a:defRPr kumimoji="1" sz="2000">
                <a:solidFill>
                  <a:schemeClr val="tx2"/>
                </a:solidFill>
                <a:latin typeface="ＭＳ Ｐゴシック" panose="020B0600070205080204" pitchFamily="50" charset="-128"/>
                <a:ea typeface="ＭＳ Ｐゴシック" panose="020B0600070205080204" pitchFamily="50" charset="-128"/>
              </a:defRPr>
            </a:lvl4pPr>
            <a:lvl5pPr marL="2057400" indent="-228600" eaLnBrk="0" hangingPunct="0">
              <a:defRPr kumimoji="1" sz="2000">
                <a:solidFill>
                  <a:schemeClr val="tx2"/>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9pPr>
          </a:lstStyle>
          <a:p>
            <a:pPr lvl="0" algn="ctr" defTabSz="914400" eaLnBrk="1" hangingPunct="1">
              <a:defRPr/>
            </a:pPr>
            <a:r>
              <a:rPr kumimoji="0"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防災関係機関向け地図情報共有サイト</a:t>
            </a:r>
          </a:p>
        </p:txBody>
      </p:sp>
      <p:sp>
        <p:nvSpPr>
          <p:cNvPr id="87" name="テキスト ボックス 86">
            <a:extLst>
              <a:ext uri="{FF2B5EF4-FFF2-40B4-BE49-F238E27FC236}">
                <a16:creationId xmlns:a16="http://schemas.microsoft.com/office/drawing/2014/main" id="{CD3BDE29-7847-4C93-BB38-22E0ABEEC874}"/>
              </a:ext>
            </a:extLst>
          </p:cNvPr>
          <p:cNvSpPr txBox="1"/>
          <p:nvPr/>
        </p:nvSpPr>
        <p:spPr>
          <a:xfrm flipH="1">
            <a:off x="2996344" y="5623635"/>
            <a:ext cx="2491370"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kumimoji="1" lang="en-US" altLang="ja-JP" sz="2000" b="1">
                <a:latin typeface="Meiryo UI" panose="020B0604030504040204" pitchFamily="50" charset="-128"/>
                <a:ea typeface="Meiryo UI" panose="020B0604030504040204" pitchFamily="50" charset="-128"/>
              </a:rPr>
              <a:t>ISUT</a:t>
            </a:r>
            <a:r>
              <a:rPr kumimoji="1" lang="ja-JP" altLang="en-US" sz="2000" b="1">
                <a:latin typeface="Meiryo UI" panose="020B0604030504040204" pitchFamily="50" charset="-128"/>
                <a:ea typeface="Meiryo UI" panose="020B0604030504040204" pitchFamily="50" charset="-128"/>
              </a:rPr>
              <a:t>サイト</a:t>
            </a:r>
            <a:endParaRPr kumimoji="1" lang="en-US" altLang="ja-JP" sz="1100" b="1">
              <a:latin typeface="Meiryo UI" panose="020B0604030504040204" pitchFamily="50" charset="-128"/>
              <a:ea typeface="Meiryo UI" panose="020B0604030504040204" pitchFamily="50" charset="-128"/>
            </a:endParaRPr>
          </a:p>
          <a:p>
            <a:pPr algn="ctr"/>
            <a:r>
              <a:rPr kumimoji="1" lang="en-US" altLang="ja-JP" sz="1100" b="1">
                <a:latin typeface="Meiryo UI" panose="020B0604030504040204" pitchFamily="50" charset="-128"/>
                <a:ea typeface="Meiryo UI" panose="020B0604030504040204" pitchFamily="50" charset="-128"/>
              </a:rPr>
              <a:t>(Information Support Team</a:t>
            </a:r>
            <a:r>
              <a:rPr kumimoji="1" lang="ja-JP" altLang="en-US" sz="1100" b="1">
                <a:latin typeface="Meiryo UI" panose="020B0604030504040204" pitchFamily="50" charset="-128"/>
                <a:ea typeface="Meiryo UI" panose="020B0604030504040204" pitchFamily="50" charset="-128"/>
              </a:rPr>
              <a:t>：災害時情報集約支援チーム</a:t>
            </a:r>
            <a:r>
              <a:rPr kumimoji="1" lang="en-US" altLang="ja-JP" sz="1100" b="1">
                <a:latin typeface="Meiryo UI" panose="020B0604030504040204" pitchFamily="50" charset="-128"/>
                <a:ea typeface="Meiryo UI" panose="020B0604030504040204" pitchFamily="50" charset="-128"/>
              </a:rPr>
              <a:t>)</a:t>
            </a:r>
            <a:endParaRPr kumimoji="1" lang="ja-JP" altLang="en-US" sz="1100" b="1">
              <a:latin typeface="Meiryo UI" panose="020B0604030504040204" pitchFamily="50" charset="-128"/>
              <a:ea typeface="Meiryo UI" panose="020B0604030504040204" pitchFamily="50" charset="-128"/>
            </a:endParaRPr>
          </a:p>
        </p:txBody>
      </p:sp>
      <p:sp>
        <p:nvSpPr>
          <p:cNvPr id="85" name="楕円 84">
            <a:extLst>
              <a:ext uri="{FF2B5EF4-FFF2-40B4-BE49-F238E27FC236}">
                <a16:creationId xmlns:a16="http://schemas.microsoft.com/office/drawing/2014/main" id="{B664F36A-86F1-41DF-A38E-4E91FCE759B0}"/>
              </a:ext>
            </a:extLst>
          </p:cNvPr>
          <p:cNvSpPr/>
          <p:nvPr/>
        </p:nvSpPr>
        <p:spPr>
          <a:xfrm>
            <a:off x="6665659" y="2621582"/>
            <a:ext cx="116331" cy="11633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四角形: 角を丸くする 246">
            <a:extLst>
              <a:ext uri="{FF2B5EF4-FFF2-40B4-BE49-F238E27FC236}">
                <a16:creationId xmlns:a16="http://schemas.microsoft.com/office/drawing/2014/main" id="{A794D43F-E0F3-4D96-AF80-BB95F0AB69BA}"/>
              </a:ext>
            </a:extLst>
          </p:cNvPr>
          <p:cNvSpPr/>
          <p:nvPr/>
        </p:nvSpPr>
        <p:spPr>
          <a:xfrm>
            <a:off x="2162583" y="1552147"/>
            <a:ext cx="4226232" cy="3093030"/>
          </a:xfrm>
          <a:prstGeom prst="roundRect">
            <a:avLst>
              <a:gd name="adj" fmla="val 2831"/>
            </a:avLst>
          </a:prstGeom>
          <a:solidFill>
            <a:schemeClr val="bg1">
              <a:lumMod val="95000"/>
            </a:schemeClr>
          </a:solidFill>
          <a:ln w="25400" cap="flat" cmpd="sng" algn="ctr">
            <a:solidFill>
              <a:schemeClr val="tx1">
                <a:lumMod val="50000"/>
                <a:lumOff val="50000"/>
              </a:schemeClr>
            </a:solidFill>
            <a:prstDash val="solid"/>
          </a:ln>
          <a:effectLst/>
        </p:spPr>
        <p:txBody>
          <a:bodyPr tIns="48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a:extLst>
              <a:ext uri="{FF2B5EF4-FFF2-40B4-BE49-F238E27FC236}">
                <a16:creationId xmlns:a16="http://schemas.microsoft.com/office/drawing/2014/main" id="{003694E7-3FE6-49FF-9CC6-F38678A94BE4}"/>
              </a:ext>
            </a:extLst>
          </p:cNvPr>
          <p:cNvSpPr txBox="1"/>
          <p:nvPr/>
        </p:nvSpPr>
        <p:spPr>
          <a:xfrm>
            <a:off x="11171385" y="5287293"/>
            <a:ext cx="525342" cy="350478"/>
          </a:xfrm>
          <a:prstGeom prst="rect">
            <a:avLst/>
          </a:prstGeom>
          <a:solidFill>
            <a:sysClr val="window" lastClr="FFFFFF"/>
          </a:solidFill>
        </p:spPr>
        <p:txBody>
          <a:bodyPr wrap="none" lIns="36000" tIns="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a:ln>
                  <a:noFill/>
                </a:ln>
                <a:solidFill>
                  <a:prstClr val="white">
                    <a:lumMod val="65000"/>
                  </a:prst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p:txBody>
      </p:sp>
      <p:sp>
        <p:nvSpPr>
          <p:cNvPr id="99" name="正方形/長方形 98">
            <a:extLst>
              <a:ext uri="{FF2B5EF4-FFF2-40B4-BE49-F238E27FC236}">
                <a16:creationId xmlns:a16="http://schemas.microsoft.com/office/drawing/2014/main" id="{115D3760-3708-428C-9252-69079A6660E5}"/>
              </a:ext>
            </a:extLst>
          </p:cNvPr>
          <p:cNvSpPr/>
          <p:nvPr/>
        </p:nvSpPr>
        <p:spPr>
          <a:xfrm>
            <a:off x="5487716" y="2135463"/>
            <a:ext cx="229599" cy="1083987"/>
          </a:xfrm>
          <a:prstGeom prst="rect">
            <a:avLst/>
          </a:prstGeom>
          <a:solidFill>
            <a:srgbClr val="40A27A"/>
          </a:solidFill>
          <a:ln w="12700" cap="flat" cmpd="sng" algn="ctr">
            <a:noFill/>
            <a:prstDash val="solid"/>
            <a:miter lim="800000"/>
          </a:ln>
          <a:effectLst/>
        </p:spPr>
        <p:txBody>
          <a:bodyPr vert="eaVert"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提供者機能</a:t>
            </a:r>
          </a:p>
        </p:txBody>
      </p:sp>
      <p:sp>
        <p:nvSpPr>
          <p:cNvPr id="141" name="正方形/長方形 140">
            <a:extLst>
              <a:ext uri="{FF2B5EF4-FFF2-40B4-BE49-F238E27FC236}">
                <a16:creationId xmlns:a16="http://schemas.microsoft.com/office/drawing/2014/main" id="{E924524C-6E1F-4422-AD9F-A734544A409E}"/>
              </a:ext>
            </a:extLst>
          </p:cNvPr>
          <p:cNvSpPr/>
          <p:nvPr/>
        </p:nvSpPr>
        <p:spPr>
          <a:xfrm>
            <a:off x="5487716" y="3414223"/>
            <a:ext cx="229599" cy="1083515"/>
          </a:xfrm>
          <a:prstGeom prst="rect">
            <a:avLst/>
          </a:prstGeom>
          <a:solidFill>
            <a:srgbClr val="4472C4"/>
          </a:solidFill>
          <a:ln w="12700" cap="flat" cmpd="sng" algn="ctr">
            <a:noFill/>
            <a:prstDash val="solid"/>
            <a:miter lim="800000"/>
          </a:ln>
          <a:effectLst/>
        </p:spPr>
        <p:txBody>
          <a:bodyPr vert="eaVert"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利用者機能</a:t>
            </a:r>
          </a:p>
        </p:txBody>
      </p:sp>
      <p:cxnSp>
        <p:nvCxnSpPr>
          <p:cNvPr id="144" name="直線コネクタ 143">
            <a:extLst>
              <a:ext uri="{FF2B5EF4-FFF2-40B4-BE49-F238E27FC236}">
                <a16:creationId xmlns:a16="http://schemas.microsoft.com/office/drawing/2014/main" id="{BF22C146-F009-4BB4-A0EF-6BA22EFE8AAA}"/>
              </a:ext>
            </a:extLst>
          </p:cNvPr>
          <p:cNvCxnSpPr>
            <a:cxnSpLocks/>
            <a:stCxn id="188" idx="3"/>
            <a:endCxn id="85" idx="5"/>
          </p:cNvCxnSpPr>
          <p:nvPr/>
        </p:nvCxnSpPr>
        <p:spPr>
          <a:xfrm flipV="1">
            <a:off x="6241357" y="2720877"/>
            <a:ext cx="523597" cy="524171"/>
          </a:xfrm>
          <a:prstGeom prst="line">
            <a:avLst/>
          </a:prstGeom>
          <a:noFill/>
          <a:ln w="9525" cap="flat" cmpd="sng" algn="ctr">
            <a:solidFill>
              <a:srgbClr val="009999"/>
            </a:solidFill>
            <a:prstDash val="solid"/>
            <a:miter lim="800000"/>
          </a:ln>
          <a:effectLst/>
        </p:spPr>
      </p:cxnSp>
      <p:cxnSp>
        <p:nvCxnSpPr>
          <p:cNvPr id="146" name="直線コネクタ 145">
            <a:extLst>
              <a:ext uri="{FF2B5EF4-FFF2-40B4-BE49-F238E27FC236}">
                <a16:creationId xmlns:a16="http://schemas.microsoft.com/office/drawing/2014/main" id="{25F4B3DF-159C-42E7-9F6F-8C0116B43FB6}"/>
              </a:ext>
            </a:extLst>
          </p:cNvPr>
          <p:cNvCxnSpPr>
            <a:cxnSpLocks/>
            <a:stCxn id="215" idx="1"/>
            <a:endCxn id="176" idx="3"/>
          </p:cNvCxnSpPr>
          <p:nvPr/>
        </p:nvCxnSpPr>
        <p:spPr>
          <a:xfrm flipH="1">
            <a:off x="8828422" y="2219229"/>
            <a:ext cx="493570" cy="360849"/>
          </a:xfrm>
          <a:prstGeom prst="line">
            <a:avLst/>
          </a:prstGeom>
          <a:noFill/>
          <a:ln w="9525" cap="flat" cmpd="sng" algn="ctr">
            <a:solidFill>
              <a:srgbClr val="009999"/>
            </a:solidFill>
            <a:prstDash val="solid"/>
            <a:miter lim="800000"/>
          </a:ln>
          <a:effectLst/>
        </p:spPr>
      </p:cxnSp>
      <p:cxnSp>
        <p:nvCxnSpPr>
          <p:cNvPr id="174" name="直線コネクタ 173">
            <a:extLst>
              <a:ext uri="{FF2B5EF4-FFF2-40B4-BE49-F238E27FC236}">
                <a16:creationId xmlns:a16="http://schemas.microsoft.com/office/drawing/2014/main" id="{CE01FE2B-542C-4C56-8528-E7F861AB5C68}"/>
              </a:ext>
            </a:extLst>
          </p:cNvPr>
          <p:cNvCxnSpPr>
            <a:cxnSpLocks/>
            <a:stCxn id="211" idx="1"/>
            <a:endCxn id="176" idx="3"/>
          </p:cNvCxnSpPr>
          <p:nvPr/>
        </p:nvCxnSpPr>
        <p:spPr>
          <a:xfrm flipH="1" flipV="1">
            <a:off x="8828422" y="2580078"/>
            <a:ext cx="493570" cy="1010239"/>
          </a:xfrm>
          <a:prstGeom prst="line">
            <a:avLst/>
          </a:prstGeom>
          <a:noFill/>
          <a:ln w="9525" cap="flat" cmpd="sng" algn="ctr">
            <a:solidFill>
              <a:srgbClr val="009999"/>
            </a:solidFill>
            <a:prstDash val="solid"/>
            <a:miter lim="800000"/>
          </a:ln>
          <a:effectLst/>
        </p:spPr>
      </p:cxnSp>
      <p:sp>
        <p:nvSpPr>
          <p:cNvPr id="175" name="雲 174">
            <a:extLst>
              <a:ext uri="{FF2B5EF4-FFF2-40B4-BE49-F238E27FC236}">
                <a16:creationId xmlns:a16="http://schemas.microsoft.com/office/drawing/2014/main" id="{F8479C74-6990-4946-8D59-96A7E93114F3}"/>
              </a:ext>
            </a:extLst>
          </p:cNvPr>
          <p:cNvSpPr/>
          <p:nvPr/>
        </p:nvSpPr>
        <p:spPr>
          <a:xfrm>
            <a:off x="6366823" y="1780958"/>
            <a:ext cx="2784793" cy="1534008"/>
          </a:xfrm>
          <a:prstGeom prst="cloud">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6" name="正方形/長方形 175">
            <a:extLst>
              <a:ext uri="{FF2B5EF4-FFF2-40B4-BE49-F238E27FC236}">
                <a16:creationId xmlns:a16="http://schemas.microsoft.com/office/drawing/2014/main" id="{9EAFB78A-2186-4DA5-969C-87F4E025B6B6}"/>
              </a:ext>
            </a:extLst>
          </p:cNvPr>
          <p:cNvSpPr/>
          <p:nvPr/>
        </p:nvSpPr>
        <p:spPr>
          <a:xfrm>
            <a:off x="6690016" y="2087635"/>
            <a:ext cx="2138406" cy="984885"/>
          </a:xfrm>
          <a:prstGeom prst="rect">
            <a:avLst/>
          </a:prstGeom>
          <a:noFill/>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分野間データ連携基盤の</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コネクタを介した</a:t>
            </a:r>
            <a:endParaRPr kumimoji="1" lang="en-US" altLang="ja-JP" sz="1600" b="1"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分散型のデータ連携</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(DATA-EX)</a:t>
            </a:r>
            <a:endPar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7" name="円柱 176">
            <a:extLst>
              <a:ext uri="{FF2B5EF4-FFF2-40B4-BE49-F238E27FC236}">
                <a16:creationId xmlns:a16="http://schemas.microsoft.com/office/drawing/2014/main" id="{86D8254F-5250-4B7E-9E2F-8133AA9044BC}"/>
              </a:ext>
            </a:extLst>
          </p:cNvPr>
          <p:cNvSpPr/>
          <p:nvPr/>
        </p:nvSpPr>
        <p:spPr>
          <a:xfrm>
            <a:off x="4490703" y="2119411"/>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提供データ</a:t>
            </a:r>
          </a:p>
        </p:txBody>
      </p:sp>
      <p:sp>
        <p:nvSpPr>
          <p:cNvPr id="178" name="円柱 177">
            <a:extLst>
              <a:ext uri="{FF2B5EF4-FFF2-40B4-BE49-F238E27FC236}">
                <a16:creationId xmlns:a16="http://schemas.microsoft.com/office/drawing/2014/main" id="{A945C131-8BBF-480B-AE0F-D9BDBDC76639}"/>
              </a:ext>
            </a:extLst>
          </p:cNvPr>
          <p:cNvSpPr/>
          <p:nvPr/>
        </p:nvSpPr>
        <p:spPr>
          <a:xfrm>
            <a:off x="4490703" y="2595656"/>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カタログ</a:t>
            </a:r>
          </a:p>
        </p:txBody>
      </p:sp>
      <p:sp>
        <p:nvSpPr>
          <p:cNvPr id="179" name="円柱 178">
            <a:extLst>
              <a:ext uri="{FF2B5EF4-FFF2-40B4-BE49-F238E27FC236}">
                <a16:creationId xmlns:a16="http://schemas.microsoft.com/office/drawing/2014/main" id="{E1C6ECE1-211F-4C85-93DB-ADF80EBA45E4}"/>
              </a:ext>
            </a:extLst>
          </p:cNvPr>
          <p:cNvSpPr/>
          <p:nvPr/>
        </p:nvSpPr>
        <p:spPr>
          <a:xfrm>
            <a:off x="4490703" y="3071901"/>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共通語彙</a:t>
            </a:r>
          </a:p>
        </p:txBody>
      </p:sp>
      <p:sp>
        <p:nvSpPr>
          <p:cNvPr id="180" name="円柱 179">
            <a:extLst>
              <a:ext uri="{FF2B5EF4-FFF2-40B4-BE49-F238E27FC236}">
                <a16:creationId xmlns:a16="http://schemas.microsoft.com/office/drawing/2014/main" id="{6F556C6A-8F13-4F26-98DB-A61F53A7F853}"/>
              </a:ext>
            </a:extLst>
          </p:cNvPr>
          <p:cNvSpPr/>
          <p:nvPr/>
        </p:nvSpPr>
        <p:spPr>
          <a:xfrm>
            <a:off x="4490703" y="3548147"/>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支援ツール</a:t>
            </a:r>
          </a:p>
        </p:txBody>
      </p:sp>
      <p:sp>
        <p:nvSpPr>
          <p:cNvPr id="181" name="円柱 180">
            <a:extLst>
              <a:ext uri="{FF2B5EF4-FFF2-40B4-BE49-F238E27FC236}">
                <a16:creationId xmlns:a16="http://schemas.microsoft.com/office/drawing/2014/main" id="{E947432F-9071-45F9-8151-A54BDF36538C}"/>
              </a:ext>
            </a:extLst>
          </p:cNvPr>
          <p:cNvSpPr/>
          <p:nvPr/>
        </p:nvSpPr>
        <p:spPr>
          <a:xfrm>
            <a:off x="4490703" y="4024393"/>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取得データ</a:t>
            </a:r>
          </a:p>
        </p:txBody>
      </p:sp>
      <p:cxnSp>
        <p:nvCxnSpPr>
          <p:cNvPr id="182" name="カギ線コネクタ 312">
            <a:extLst>
              <a:ext uri="{FF2B5EF4-FFF2-40B4-BE49-F238E27FC236}">
                <a16:creationId xmlns:a16="http://schemas.microsoft.com/office/drawing/2014/main" id="{429A8133-D1A1-4896-A440-14C6269DB142}"/>
              </a:ext>
            </a:extLst>
          </p:cNvPr>
          <p:cNvCxnSpPr>
            <a:stCxn id="181" idx="4"/>
            <a:endCxn id="141" idx="1"/>
          </p:cNvCxnSpPr>
          <p:nvPr/>
        </p:nvCxnSpPr>
        <p:spPr>
          <a:xfrm flipV="1">
            <a:off x="5277898" y="3955980"/>
            <a:ext cx="209817" cy="252121"/>
          </a:xfrm>
          <a:prstGeom prst="bentConnector3">
            <a:avLst/>
          </a:prstGeom>
          <a:noFill/>
          <a:ln w="9525" cap="flat" cmpd="sng" algn="ctr">
            <a:solidFill>
              <a:srgbClr val="363CAC"/>
            </a:solidFill>
            <a:prstDash val="solid"/>
            <a:round/>
            <a:headEnd type="none" w="med" len="med"/>
            <a:tailEnd type="none" w="med" len="med"/>
          </a:ln>
          <a:effectLst/>
        </p:spPr>
      </p:cxnSp>
      <p:cxnSp>
        <p:nvCxnSpPr>
          <p:cNvPr id="183" name="カギ線コネクタ 313">
            <a:extLst>
              <a:ext uri="{FF2B5EF4-FFF2-40B4-BE49-F238E27FC236}">
                <a16:creationId xmlns:a16="http://schemas.microsoft.com/office/drawing/2014/main" id="{C97AE47E-E7C8-4E19-A94A-48C06CB3B11D}"/>
              </a:ext>
            </a:extLst>
          </p:cNvPr>
          <p:cNvCxnSpPr>
            <a:stCxn id="180" idx="4"/>
            <a:endCxn id="141" idx="1"/>
          </p:cNvCxnSpPr>
          <p:nvPr/>
        </p:nvCxnSpPr>
        <p:spPr>
          <a:xfrm>
            <a:off x="5277898" y="3731854"/>
            <a:ext cx="209817" cy="224126"/>
          </a:xfrm>
          <a:prstGeom prst="bentConnector3">
            <a:avLst/>
          </a:prstGeom>
          <a:noFill/>
          <a:ln w="9525" cap="flat" cmpd="sng" algn="ctr">
            <a:solidFill>
              <a:srgbClr val="363CAC"/>
            </a:solidFill>
            <a:prstDash val="solid"/>
            <a:round/>
            <a:headEnd type="none" w="med" len="med"/>
            <a:tailEnd type="none" w="med" len="med"/>
          </a:ln>
          <a:effectLst/>
        </p:spPr>
      </p:cxnSp>
      <p:cxnSp>
        <p:nvCxnSpPr>
          <p:cNvPr id="184" name="カギ線コネクタ 314">
            <a:extLst>
              <a:ext uri="{FF2B5EF4-FFF2-40B4-BE49-F238E27FC236}">
                <a16:creationId xmlns:a16="http://schemas.microsoft.com/office/drawing/2014/main" id="{B7F6412F-9B3D-44B1-91D2-AE2858DA9536}"/>
              </a:ext>
            </a:extLst>
          </p:cNvPr>
          <p:cNvCxnSpPr>
            <a:stCxn id="177" idx="4"/>
            <a:endCxn id="99" idx="1"/>
          </p:cNvCxnSpPr>
          <p:nvPr/>
        </p:nvCxnSpPr>
        <p:spPr>
          <a:xfrm>
            <a:off x="5277898" y="2303119"/>
            <a:ext cx="209817" cy="374338"/>
          </a:xfrm>
          <a:prstGeom prst="bentConnector3">
            <a:avLst/>
          </a:prstGeom>
          <a:noFill/>
          <a:ln w="9525" cap="flat" cmpd="sng" algn="ctr">
            <a:solidFill>
              <a:srgbClr val="40A27A"/>
            </a:solidFill>
            <a:prstDash val="solid"/>
            <a:round/>
            <a:headEnd type="none" w="med" len="med"/>
            <a:tailEnd type="none" w="med" len="med"/>
          </a:ln>
          <a:effectLst/>
        </p:spPr>
      </p:cxnSp>
      <p:cxnSp>
        <p:nvCxnSpPr>
          <p:cNvPr id="185" name="カギ線コネクタ 315">
            <a:extLst>
              <a:ext uri="{FF2B5EF4-FFF2-40B4-BE49-F238E27FC236}">
                <a16:creationId xmlns:a16="http://schemas.microsoft.com/office/drawing/2014/main" id="{41DA0A58-64D1-4793-974F-F357F3ED2260}"/>
              </a:ext>
            </a:extLst>
          </p:cNvPr>
          <p:cNvCxnSpPr>
            <a:stCxn id="178" idx="4"/>
            <a:endCxn id="99" idx="1"/>
          </p:cNvCxnSpPr>
          <p:nvPr/>
        </p:nvCxnSpPr>
        <p:spPr>
          <a:xfrm flipV="1">
            <a:off x="5277898" y="2677457"/>
            <a:ext cx="209817" cy="101907"/>
          </a:xfrm>
          <a:prstGeom prst="bentConnector3">
            <a:avLst/>
          </a:prstGeom>
          <a:noFill/>
          <a:ln w="9525" cap="flat" cmpd="sng" algn="ctr">
            <a:solidFill>
              <a:srgbClr val="40A27A"/>
            </a:solidFill>
            <a:prstDash val="solid"/>
            <a:round/>
            <a:headEnd type="none" w="med" len="med"/>
            <a:tailEnd type="none" w="med" len="med"/>
          </a:ln>
          <a:effectLst/>
        </p:spPr>
      </p:cxnSp>
      <p:cxnSp>
        <p:nvCxnSpPr>
          <p:cNvPr id="186" name="カギ線コネクタ 316">
            <a:extLst>
              <a:ext uri="{FF2B5EF4-FFF2-40B4-BE49-F238E27FC236}">
                <a16:creationId xmlns:a16="http://schemas.microsoft.com/office/drawing/2014/main" id="{509CB368-59BD-4F09-8BE2-653889B3E794}"/>
              </a:ext>
            </a:extLst>
          </p:cNvPr>
          <p:cNvCxnSpPr>
            <a:stCxn id="179" idx="4"/>
            <a:endCxn id="99" idx="1"/>
          </p:cNvCxnSpPr>
          <p:nvPr/>
        </p:nvCxnSpPr>
        <p:spPr>
          <a:xfrm flipV="1">
            <a:off x="5277898" y="2677457"/>
            <a:ext cx="209817" cy="578152"/>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cxnSp>
        <p:nvCxnSpPr>
          <p:cNvPr id="187" name="カギ線コネクタ 317">
            <a:extLst>
              <a:ext uri="{FF2B5EF4-FFF2-40B4-BE49-F238E27FC236}">
                <a16:creationId xmlns:a16="http://schemas.microsoft.com/office/drawing/2014/main" id="{296B15CE-AC9F-4592-BE9D-00B57393A5DA}"/>
              </a:ext>
            </a:extLst>
          </p:cNvPr>
          <p:cNvCxnSpPr>
            <a:stCxn id="180" idx="4"/>
            <a:endCxn id="99" idx="1"/>
          </p:cNvCxnSpPr>
          <p:nvPr/>
        </p:nvCxnSpPr>
        <p:spPr>
          <a:xfrm flipV="1">
            <a:off x="5277898" y="2677457"/>
            <a:ext cx="209817" cy="1054397"/>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sp>
        <p:nvSpPr>
          <p:cNvPr id="188" name="テキスト ボックス 187">
            <a:extLst>
              <a:ext uri="{FF2B5EF4-FFF2-40B4-BE49-F238E27FC236}">
                <a16:creationId xmlns:a16="http://schemas.microsoft.com/office/drawing/2014/main" id="{9271FBF5-2EAD-433E-9CB3-308F2995974B}"/>
              </a:ext>
            </a:extLst>
          </p:cNvPr>
          <p:cNvSpPr txBox="1"/>
          <p:nvPr/>
        </p:nvSpPr>
        <p:spPr>
          <a:xfrm>
            <a:off x="5957504" y="2165746"/>
            <a:ext cx="283853" cy="2158604"/>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タ</a:t>
            </a:r>
          </a:p>
        </p:txBody>
      </p:sp>
      <p:grpSp>
        <p:nvGrpSpPr>
          <p:cNvPr id="189" name="グループ化 188">
            <a:extLst>
              <a:ext uri="{FF2B5EF4-FFF2-40B4-BE49-F238E27FC236}">
                <a16:creationId xmlns:a16="http://schemas.microsoft.com/office/drawing/2014/main" id="{606BC06A-3D7A-4B11-B871-2497C2E9D664}"/>
              </a:ext>
            </a:extLst>
          </p:cNvPr>
          <p:cNvGrpSpPr/>
          <p:nvPr/>
        </p:nvGrpSpPr>
        <p:grpSpPr>
          <a:xfrm>
            <a:off x="7561237" y="4580315"/>
            <a:ext cx="3582840" cy="2055086"/>
            <a:chOff x="5887408" y="2397599"/>
            <a:chExt cx="2460238" cy="1714777"/>
          </a:xfrm>
        </p:grpSpPr>
        <p:sp>
          <p:nvSpPr>
            <p:cNvPr id="190" name="四角形: 角を丸くする 258">
              <a:extLst>
                <a:ext uri="{FF2B5EF4-FFF2-40B4-BE49-F238E27FC236}">
                  <a16:creationId xmlns:a16="http://schemas.microsoft.com/office/drawing/2014/main" id="{06FC4D1F-1DC5-4027-99EC-9F4BB4261D5A}"/>
                </a:ext>
              </a:extLst>
            </p:cNvPr>
            <p:cNvSpPr/>
            <p:nvPr/>
          </p:nvSpPr>
          <p:spPr>
            <a:xfrm>
              <a:off x="6032875" y="2397599"/>
              <a:ext cx="2314771" cy="1678269"/>
            </a:xfrm>
            <a:prstGeom prst="roundRect">
              <a:avLst>
                <a:gd name="adj" fmla="val 3556"/>
              </a:avLst>
            </a:prstGeom>
            <a:solidFill>
              <a:schemeClr val="bg1">
                <a:lumMod val="85000"/>
              </a:schemeClr>
            </a:solidFill>
            <a:ln w="25400" cap="flat" cmpd="sng" algn="ctr">
              <a:solidFill>
                <a:schemeClr val="tx1">
                  <a:lumMod val="50000"/>
                  <a:lumOff val="50000"/>
                </a:schemeClr>
              </a:solidFill>
              <a:prstDash val="solid"/>
            </a:ln>
            <a:effectLst/>
          </p:spPr>
          <p:txBody>
            <a:bodyPr tIns="384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258">
              <a:extLst>
                <a:ext uri="{FF2B5EF4-FFF2-40B4-BE49-F238E27FC236}">
                  <a16:creationId xmlns:a16="http://schemas.microsoft.com/office/drawing/2014/main" id="{12C9A32B-21B2-44C2-ACA1-45E96476CF47}"/>
                </a:ext>
              </a:extLst>
            </p:cNvPr>
            <p:cNvSpPr/>
            <p:nvPr/>
          </p:nvSpPr>
          <p:spPr>
            <a:xfrm>
              <a:off x="5887408" y="2513769"/>
              <a:ext cx="2358343" cy="1598607"/>
            </a:xfrm>
            <a:prstGeom prst="roundRect">
              <a:avLst>
                <a:gd name="adj" fmla="val 3556"/>
              </a:avLst>
            </a:prstGeom>
            <a:solidFill>
              <a:schemeClr val="bg1">
                <a:lumMod val="8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SIP</a:t>
              </a: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他分野</a:t>
              </a:r>
              <a:r>
                <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交通、医療、物流等</a:t>
              </a:r>
              <a:r>
                <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92" name="グループ化 191">
              <a:extLst>
                <a:ext uri="{FF2B5EF4-FFF2-40B4-BE49-F238E27FC236}">
                  <a16:creationId xmlns:a16="http://schemas.microsoft.com/office/drawing/2014/main" id="{83E548C2-CA05-4E3E-A45D-09A4042F6DAE}"/>
                </a:ext>
              </a:extLst>
            </p:cNvPr>
            <p:cNvGrpSpPr/>
            <p:nvPr/>
          </p:nvGrpSpPr>
          <p:grpSpPr>
            <a:xfrm>
              <a:off x="6040048" y="2949271"/>
              <a:ext cx="101351" cy="646718"/>
              <a:chOff x="2580479" y="1641475"/>
              <a:chExt cx="67371" cy="425450"/>
            </a:xfrm>
          </p:grpSpPr>
          <p:sp>
            <p:nvSpPr>
              <p:cNvPr id="205" name="フリーフォーム: 図形 7">
                <a:extLst>
                  <a:ext uri="{FF2B5EF4-FFF2-40B4-BE49-F238E27FC236}">
                    <a16:creationId xmlns:a16="http://schemas.microsoft.com/office/drawing/2014/main" id="{FDDEC33A-764F-4067-8A24-BE3DA162B8F9}"/>
                  </a:ext>
                </a:extLst>
              </p:cNvPr>
              <p:cNvSpPr/>
              <p:nvPr/>
            </p:nvSpPr>
            <p:spPr>
              <a:xfrm>
                <a:off x="2583654" y="1641475"/>
                <a:ext cx="63500" cy="425450"/>
              </a:xfrm>
              <a:custGeom>
                <a:avLst/>
                <a:gdLst>
                  <a:gd name="connsiteX0" fmla="*/ 63500 w 63500"/>
                  <a:gd name="connsiteY0" fmla="*/ 0 h 425450"/>
                  <a:gd name="connsiteX1" fmla="*/ 0 w 63500"/>
                  <a:gd name="connsiteY1" fmla="*/ 0 h 425450"/>
                  <a:gd name="connsiteX2" fmla="*/ 0 w 63500"/>
                  <a:gd name="connsiteY2" fmla="*/ 425450 h 425450"/>
                </a:gdLst>
                <a:ahLst/>
                <a:cxnLst>
                  <a:cxn ang="0">
                    <a:pos x="connsiteX0" y="connsiteY0"/>
                  </a:cxn>
                  <a:cxn ang="0">
                    <a:pos x="connsiteX1" y="connsiteY1"/>
                  </a:cxn>
                  <a:cxn ang="0">
                    <a:pos x="connsiteX2" y="connsiteY2"/>
                  </a:cxn>
                </a:cxnLst>
                <a:rect l="l" t="t" r="r" b="b"/>
                <a:pathLst>
                  <a:path w="63500" h="425450">
                    <a:moveTo>
                      <a:pt x="63500" y="0"/>
                    </a:moveTo>
                    <a:lnTo>
                      <a:pt x="0" y="0"/>
                    </a:lnTo>
                    <a:lnTo>
                      <a:pt x="0" y="425450"/>
                    </a:lnTo>
                  </a:path>
                </a:pathLst>
              </a:custGeom>
              <a:noFill/>
              <a:ln w="9525" cap="flat" cmpd="sng" algn="ctr">
                <a:solidFill>
                  <a:srgbClr val="40A27A"/>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06" name="直線コネクタ 205">
                <a:extLst>
                  <a:ext uri="{FF2B5EF4-FFF2-40B4-BE49-F238E27FC236}">
                    <a16:creationId xmlns:a16="http://schemas.microsoft.com/office/drawing/2014/main" id="{586110C8-FF35-450B-8712-873B61066759}"/>
                  </a:ext>
                </a:extLst>
              </p:cNvPr>
              <p:cNvCxnSpPr>
                <a:cxnSpLocks/>
              </p:cNvCxnSpPr>
              <p:nvPr/>
            </p:nvCxnSpPr>
            <p:spPr>
              <a:xfrm>
                <a:off x="2580479" y="1800923"/>
                <a:ext cx="67371" cy="0"/>
              </a:xfrm>
              <a:prstGeom prst="line">
                <a:avLst/>
              </a:prstGeom>
              <a:noFill/>
              <a:ln w="9525" cap="flat" cmpd="sng" algn="ctr">
                <a:solidFill>
                  <a:srgbClr val="40A27A"/>
                </a:solidFill>
                <a:prstDash val="solid"/>
                <a:miter lim="800000"/>
              </a:ln>
              <a:effectLst/>
            </p:spPr>
          </p:cxnSp>
          <p:cxnSp>
            <p:nvCxnSpPr>
              <p:cNvPr id="207" name="直線コネクタ 206">
                <a:extLst>
                  <a:ext uri="{FF2B5EF4-FFF2-40B4-BE49-F238E27FC236}">
                    <a16:creationId xmlns:a16="http://schemas.microsoft.com/office/drawing/2014/main" id="{1C3721BB-2559-4E2F-86C1-8EA5767D061A}"/>
                  </a:ext>
                </a:extLst>
              </p:cNvPr>
              <p:cNvCxnSpPr>
                <a:cxnSpLocks/>
              </p:cNvCxnSpPr>
              <p:nvPr/>
            </p:nvCxnSpPr>
            <p:spPr>
              <a:xfrm>
                <a:off x="2580479" y="1955174"/>
                <a:ext cx="67371" cy="0"/>
              </a:xfrm>
              <a:prstGeom prst="line">
                <a:avLst/>
              </a:prstGeom>
              <a:noFill/>
              <a:ln w="9525" cap="flat" cmpd="sng" algn="ctr">
                <a:solidFill>
                  <a:srgbClr val="40A27A"/>
                </a:solidFill>
                <a:prstDash val="solid"/>
                <a:miter lim="800000"/>
              </a:ln>
              <a:effectLst/>
            </p:spPr>
          </p:cxnSp>
        </p:grpSp>
        <p:sp>
          <p:nvSpPr>
            <p:cNvPr id="193" name="正方形/長方形 192">
              <a:extLst>
                <a:ext uri="{FF2B5EF4-FFF2-40B4-BE49-F238E27FC236}">
                  <a16:creationId xmlns:a16="http://schemas.microsoft.com/office/drawing/2014/main" id="{D39E3B04-46D0-4EA8-88A8-E592BF8060B6}"/>
                </a:ext>
              </a:extLst>
            </p:cNvPr>
            <p:cNvSpPr/>
            <p:nvPr/>
          </p:nvSpPr>
          <p:spPr>
            <a:xfrm>
              <a:off x="5971176" y="3586856"/>
              <a:ext cx="1040507" cy="201600"/>
            </a:xfrm>
            <a:prstGeom prst="rect">
              <a:avLst/>
            </a:prstGeom>
            <a:solidFill>
              <a:srgbClr val="40A27A"/>
            </a:solidFill>
            <a:ln w="6350" cap="flat" cmpd="sng" algn="ctr">
              <a:noFill/>
              <a:prstDash val="solid"/>
              <a:miter lim="800000"/>
            </a:ln>
            <a:effectLst/>
          </p:spPr>
          <p:txBody>
            <a:bodyPr wrap="none" lIns="0" r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提供者</a:t>
              </a:r>
              <a:endPar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94" name="グループ化 193">
              <a:extLst>
                <a:ext uri="{FF2B5EF4-FFF2-40B4-BE49-F238E27FC236}">
                  <a16:creationId xmlns:a16="http://schemas.microsoft.com/office/drawing/2014/main" id="{EBE5E692-C9AA-468F-BDE3-E26BF4C572B8}"/>
                </a:ext>
              </a:extLst>
            </p:cNvPr>
            <p:cNvGrpSpPr/>
            <p:nvPr/>
          </p:nvGrpSpPr>
          <p:grpSpPr>
            <a:xfrm flipH="1">
              <a:off x="7890336" y="2949271"/>
              <a:ext cx="207766" cy="637585"/>
              <a:chOff x="2582023" y="1641475"/>
              <a:chExt cx="67371" cy="425450"/>
            </a:xfrm>
          </p:grpSpPr>
          <p:sp>
            <p:nvSpPr>
              <p:cNvPr id="203" name="フリーフォーム: 図形 167">
                <a:extLst>
                  <a:ext uri="{FF2B5EF4-FFF2-40B4-BE49-F238E27FC236}">
                    <a16:creationId xmlns:a16="http://schemas.microsoft.com/office/drawing/2014/main" id="{8FF8A532-A210-41B2-80BA-1F23ECACDD2B}"/>
                  </a:ext>
                </a:extLst>
              </p:cNvPr>
              <p:cNvSpPr/>
              <p:nvPr/>
            </p:nvSpPr>
            <p:spPr>
              <a:xfrm>
                <a:off x="2583654" y="1641475"/>
                <a:ext cx="63500" cy="425450"/>
              </a:xfrm>
              <a:custGeom>
                <a:avLst/>
                <a:gdLst>
                  <a:gd name="connsiteX0" fmla="*/ 63500 w 63500"/>
                  <a:gd name="connsiteY0" fmla="*/ 0 h 425450"/>
                  <a:gd name="connsiteX1" fmla="*/ 0 w 63500"/>
                  <a:gd name="connsiteY1" fmla="*/ 0 h 425450"/>
                  <a:gd name="connsiteX2" fmla="*/ 0 w 63500"/>
                  <a:gd name="connsiteY2" fmla="*/ 425450 h 425450"/>
                </a:gdLst>
                <a:ahLst/>
                <a:cxnLst>
                  <a:cxn ang="0">
                    <a:pos x="connsiteX0" y="connsiteY0"/>
                  </a:cxn>
                  <a:cxn ang="0">
                    <a:pos x="connsiteX1" y="connsiteY1"/>
                  </a:cxn>
                  <a:cxn ang="0">
                    <a:pos x="connsiteX2" y="connsiteY2"/>
                  </a:cxn>
                </a:cxnLst>
                <a:rect l="l" t="t" r="r" b="b"/>
                <a:pathLst>
                  <a:path w="63500" h="425450">
                    <a:moveTo>
                      <a:pt x="63500" y="0"/>
                    </a:moveTo>
                    <a:lnTo>
                      <a:pt x="0" y="0"/>
                    </a:lnTo>
                    <a:lnTo>
                      <a:pt x="0" y="425450"/>
                    </a:lnTo>
                  </a:path>
                </a:pathLst>
              </a:custGeom>
              <a:noFill/>
              <a:ln w="9525" cap="flat" cmpd="sng" algn="ctr">
                <a:solidFill>
                  <a:srgbClr val="363CAC"/>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04" name="直線コネクタ 203">
                <a:extLst>
                  <a:ext uri="{FF2B5EF4-FFF2-40B4-BE49-F238E27FC236}">
                    <a16:creationId xmlns:a16="http://schemas.microsoft.com/office/drawing/2014/main" id="{B2C7C65A-DBB6-44D6-B6D9-B5D057DAABC9}"/>
                  </a:ext>
                </a:extLst>
              </p:cNvPr>
              <p:cNvCxnSpPr>
                <a:cxnSpLocks/>
              </p:cNvCxnSpPr>
              <p:nvPr/>
            </p:nvCxnSpPr>
            <p:spPr>
              <a:xfrm>
                <a:off x="2582023" y="1887165"/>
                <a:ext cx="67371" cy="0"/>
              </a:xfrm>
              <a:prstGeom prst="line">
                <a:avLst/>
              </a:prstGeom>
              <a:noFill/>
              <a:ln w="9525" cap="flat" cmpd="sng" algn="ctr">
                <a:solidFill>
                  <a:srgbClr val="363CAC"/>
                </a:solidFill>
                <a:prstDash val="solid"/>
                <a:miter lim="800000"/>
              </a:ln>
              <a:effectLst/>
            </p:spPr>
          </p:cxnSp>
        </p:grpSp>
        <p:sp>
          <p:nvSpPr>
            <p:cNvPr id="195" name="正方形/長方形 194">
              <a:extLst>
                <a:ext uri="{FF2B5EF4-FFF2-40B4-BE49-F238E27FC236}">
                  <a16:creationId xmlns:a16="http://schemas.microsoft.com/office/drawing/2014/main" id="{13100617-2D15-4A31-AB09-5D9651386F8E}"/>
                </a:ext>
              </a:extLst>
            </p:cNvPr>
            <p:cNvSpPr/>
            <p:nvPr/>
          </p:nvSpPr>
          <p:spPr>
            <a:xfrm>
              <a:off x="7128724" y="3586856"/>
              <a:ext cx="1040507" cy="201600"/>
            </a:xfrm>
            <a:prstGeom prst="rect">
              <a:avLst/>
            </a:prstGeom>
            <a:solidFill>
              <a:srgbClr val="4472C4"/>
            </a:solidFill>
            <a:ln w="6350" cap="flat" cmpd="sng" algn="ctr">
              <a:noFill/>
              <a:prstDash val="solid"/>
              <a:miter lim="800000"/>
            </a:ln>
            <a:effectLst/>
          </p:spPr>
          <p:txBody>
            <a:bodyPr wrap="none" lIns="0" r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a:t>
              </a:r>
              <a:endPar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円柱 195">
              <a:extLst>
                <a:ext uri="{FF2B5EF4-FFF2-40B4-BE49-F238E27FC236}">
                  <a16:creationId xmlns:a16="http://schemas.microsoft.com/office/drawing/2014/main" id="{9480A42F-38BA-4F12-A529-46DCE7D5C53E}"/>
                </a:ext>
              </a:extLst>
            </p:cNvPr>
            <p:cNvSpPr/>
            <p:nvPr/>
          </p:nvSpPr>
          <p:spPr>
            <a:xfrm>
              <a:off x="6126359" y="3284364"/>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カタログ</a:t>
              </a:r>
            </a:p>
          </p:txBody>
        </p:sp>
        <p:sp>
          <p:nvSpPr>
            <p:cNvPr id="197" name="円柱 196">
              <a:extLst>
                <a:ext uri="{FF2B5EF4-FFF2-40B4-BE49-F238E27FC236}">
                  <a16:creationId xmlns:a16="http://schemas.microsoft.com/office/drawing/2014/main" id="{00EFC3FC-B964-4D2A-918A-6DE6948635AB}"/>
                </a:ext>
              </a:extLst>
            </p:cNvPr>
            <p:cNvSpPr/>
            <p:nvPr/>
          </p:nvSpPr>
          <p:spPr>
            <a:xfrm>
              <a:off x="6126359" y="3058581"/>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共通語彙</a:t>
              </a:r>
            </a:p>
          </p:txBody>
        </p:sp>
        <p:sp>
          <p:nvSpPr>
            <p:cNvPr id="198" name="円柱 197">
              <a:extLst>
                <a:ext uri="{FF2B5EF4-FFF2-40B4-BE49-F238E27FC236}">
                  <a16:creationId xmlns:a16="http://schemas.microsoft.com/office/drawing/2014/main" id="{0A807E00-F712-4121-98A1-9AB57AB1352E}"/>
                </a:ext>
              </a:extLst>
            </p:cNvPr>
            <p:cNvSpPr/>
            <p:nvPr/>
          </p:nvSpPr>
          <p:spPr>
            <a:xfrm>
              <a:off x="6126359" y="2817309"/>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提供可否</a:t>
              </a:r>
            </a:p>
          </p:txBody>
        </p:sp>
        <p:sp>
          <p:nvSpPr>
            <p:cNvPr id="199" name="円柱 198">
              <a:extLst>
                <a:ext uri="{FF2B5EF4-FFF2-40B4-BE49-F238E27FC236}">
                  <a16:creationId xmlns:a16="http://schemas.microsoft.com/office/drawing/2014/main" id="{99F4C8B3-2F81-4150-9D0A-9B3F9798D662}"/>
                </a:ext>
              </a:extLst>
            </p:cNvPr>
            <p:cNvSpPr/>
            <p:nvPr/>
          </p:nvSpPr>
          <p:spPr>
            <a:xfrm>
              <a:off x="7236042" y="3147174"/>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支援ツール</a:t>
              </a:r>
            </a:p>
          </p:txBody>
        </p:sp>
        <p:sp>
          <p:nvSpPr>
            <p:cNvPr id="200" name="円柱 199">
              <a:extLst>
                <a:ext uri="{FF2B5EF4-FFF2-40B4-BE49-F238E27FC236}">
                  <a16:creationId xmlns:a16="http://schemas.microsoft.com/office/drawing/2014/main" id="{466DC79E-DC5C-412A-9063-6FE95F2603C4}"/>
                </a:ext>
              </a:extLst>
            </p:cNvPr>
            <p:cNvSpPr/>
            <p:nvPr/>
          </p:nvSpPr>
          <p:spPr>
            <a:xfrm>
              <a:off x="7236042" y="2843297"/>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取得データ</a:t>
              </a:r>
            </a:p>
          </p:txBody>
        </p:sp>
        <p:cxnSp>
          <p:nvCxnSpPr>
            <p:cNvPr id="201" name="カギ線コネクタ 310">
              <a:extLst>
                <a:ext uri="{FF2B5EF4-FFF2-40B4-BE49-F238E27FC236}">
                  <a16:creationId xmlns:a16="http://schemas.microsoft.com/office/drawing/2014/main" id="{2D52A2DB-6242-4300-8B0B-052CC5F9095F}"/>
                </a:ext>
              </a:extLst>
            </p:cNvPr>
            <p:cNvCxnSpPr>
              <a:stCxn id="193" idx="3"/>
              <a:endCxn id="199" idx="2"/>
            </p:cNvCxnSpPr>
            <p:nvPr/>
          </p:nvCxnSpPr>
          <p:spPr>
            <a:xfrm flipV="1">
              <a:off x="7011683" y="3282174"/>
              <a:ext cx="224359" cy="405482"/>
            </a:xfrm>
            <a:prstGeom prst="bentConnector3">
              <a:avLst>
                <a:gd name="adj1" fmla="val 33019"/>
              </a:avLst>
            </a:prstGeom>
            <a:noFill/>
            <a:ln w="9525" cap="flat" cmpd="sng" algn="ctr">
              <a:solidFill>
                <a:srgbClr val="363CAC"/>
              </a:solidFill>
              <a:prstDash val="solid"/>
              <a:round/>
              <a:headEnd type="none" w="med" len="med"/>
              <a:tailEnd type="none" w="med" len="med"/>
            </a:ln>
            <a:effectLst/>
          </p:spPr>
        </p:cxnSp>
        <p:sp>
          <p:nvSpPr>
            <p:cNvPr id="202" name="テキスト ボックス 201">
              <a:extLst>
                <a:ext uri="{FF2B5EF4-FFF2-40B4-BE49-F238E27FC236}">
                  <a16:creationId xmlns:a16="http://schemas.microsoft.com/office/drawing/2014/main" id="{71D7A269-F5E1-4B0C-93EC-AE9F8EBD1084}"/>
                </a:ext>
              </a:extLst>
            </p:cNvPr>
            <p:cNvSpPr txBox="1"/>
            <p:nvPr/>
          </p:nvSpPr>
          <p:spPr>
            <a:xfrm>
              <a:off x="5983522" y="3820894"/>
              <a:ext cx="2169470" cy="217570"/>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コネクタ</a:t>
              </a:r>
            </a:p>
          </p:txBody>
        </p:sp>
      </p:grpSp>
      <p:sp>
        <p:nvSpPr>
          <p:cNvPr id="208" name="四角形: 角を丸くする 155">
            <a:extLst>
              <a:ext uri="{FF2B5EF4-FFF2-40B4-BE49-F238E27FC236}">
                <a16:creationId xmlns:a16="http://schemas.microsoft.com/office/drawing/2014/main" id="{4CEAB0E8-4101-4856-A88D-99FEDB7D96CD}"/>
              </a:ext>
            </a:extLst>
          </p:cNvPr>
          <p:cNvSpPr/>
          <p:nvPr/>
        </p:nvSpPr>
        <p:spPr>
          <a:xfrm>
            <a:off x="9287293" y="2947629"/>
            <a:ext cx="1427828" cy="1273986"/>
          </a:xfrm>
          <a:prstGeom prst="roundRect">
            <a:avLst>
              <a:gd name="adj" fmla="val 3643"/>
            </a:avLst>
          </a:prstGeom>
          <a:solidFill>
            <a:schemeClr val="bg1">
              <a:lumMod val="85000"/>
            </a:schemeClr>
          </a:solidFill>
          <a:ln w="25400" cap="flat" cmpd="sng" algn="ctr">
            <a:solidFill>
              <a:schemeClr val="tx1">
                <a:lumMod val="50000"/>
                <a:lumOff val="50000"/>
              </a:schemeClr>
            </a:solidFill>
            <a:prstDash val="solid"/>
          </a:ln>
          <a:effectLst/>
        </p:spPr>
        <p:txBody>
          <a:bodyPr vert="eaVert" tIns="0" rIns="48000"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データ利用者</a:t>
            </a:r>
          </a:p>
        </p:txBody>
      </p:sp>
      <p:sp useBgFill="1">
        <p:nvSpPr>
          <p:cNvPr id="209" name="テキスト ボックス 208">
            <a:extLst>
              <a:ext uri="{FF2B5EF4-FFF2-40B4-BE49-F238E27FC236}">
                <a16:creationId xmlns:a16="http://schemas.microsoft.com/office/drawing/2014/main" id="{165C3DAF-1461-4C01-B556-BCF0E9FE7FCD}"/>
              </a:ext>
            </a:extLst>
          </p:cNvPr>
          <p:cNvSpPr txBox="1"/>
          <p:nvPr/>
        </p:nvSpPr>
        <p:spPr>
          <a:xfrm>
            <a:off x="9727774" y="3280762"/>
            <a:ext cx="647167" cy="468538"/>
          </a:xfrm>
          <a:prstGeom prst="rect">
            <a:avLst/>
          </a:prstGeom>
          <a:ln>
            <a:solidFill>
              <a:schemeClr val="tx1">
                <a:lumMod val="50000"/>
                <a:lumOff val="50000"/>
              </a:schemeClr>
            </a:solidFill>
          </a:ln>
        </p:spPr>
        <p:txBody>
          <a:bodyPr wrap="none" lIns="0" tIns="62400" rIns="0" rtlCol="0" anchor="ctr">
            <a:noAutofit/>
          </a:bodyPr>
          <a:lstStyle/>
          <a:p>
            <a:pPr algn="ctr" defTabSz="914400"/>
            <a:r>
              <a:rPr lang="ja-JP" altLang="en-US"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rPr>
              <a:t>機能</a:t>
            </a:r>
            <a:endParaRPr lang="en-US" altLang="ja-JP"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テキスト ボックス 209">
            <a:extLst>
              <a:ext uri="{FF2B5EF4-FFF2-40B4-BE49-F238E27FC236}">
                <a16:creationId xmlns:a16="http://schemas.microsoft.com/office/drawing/2014/main" id="{C2A1189E-C075-4DED-85F1-43CBF24E60FC}"/>
              </a:ext>
            </a:extLst>
          </p:cNvPr>
          <p:cNvSpPr txBox="1"/>
          <p:nvPr/>
        </p:nvSpPr>
        <p:spPr>
          <a:xfrm rot="5400000">
            <a:off x="9800500" y="3713202"/>
            <a:ext cx="497958" cy="350478"/>
          </a:xfrm>
          <a:prstGeom prst="rect">
            <a:avLst/>
          </a:prstGeom>
          <a:noFill/>
        </p:spPr>
        <p:txBody>
          <a:bodyPr wrap="square" rtlCol="0">
            <a:spAutoFit/>
          </a:bodyPr>
          <a:lstStyle/>
          <a:p>
            <a:pPr algn="ctr" defTabSz="914400"/>
            <a:r>
              <a:rPr lang="en-US" altLang="ja-JP" ker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0632335A-B281-4D11-A49E-7CA855FA5C56}"/>
              </a:ext>
            </a:extLst>
          </p:cNvPr>
          <p:cNvSpPr txBox="1"/>
          <p:nvPr/>
        </p:nvSpPr>
        <p:spPr>
          <a:xfrm>
            <a:off x="9321992" y="2991342"/>
            <a:ext cx="313195" cy="1197950"/>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タ</a:t>
            </a:r>
          </a:p>
        </p:txBody>
      </p:sp>
      <p:sp>
        <p:nvSpPr>
          <p:cNvPr id="212" name="四角形: 角を丸くする 155">
            <a:extLst>
              <a:ext uri="{FF2B5EF4-FFF2-40B4-BE49-F238E27FC236}">
                <a16:creationId xmlns:a16="http://schemas.microsoft.com/office/drawing/2014/main" id="{D0C58067-AD16-4961-83FC-97895AFEEB68}"/>
              </a:ext>
            </a:extLst>
          </p:cNvPr>
          <p:cNvSpPr/>
          <p:nvPr/>
        </p:nvSpPr>
        <p:spPr>
          <a:xfrm>
            <a:off x="9287293" y="1576542"/>
            <a:ext cx="1427828" cy="1273986"/>
          </a:xfrm>
          <a:prstGeom prst="roundRect">
            <a:avLst>
              <a:gd name="adj" fmla="val 3643"/>
            </a:avLst>
          </a:prstGeom>
          <a:solidFill>
            <a:schemeClr val="bg1">
              <a:lumMod val="85000"/>
            </a:schemeClr>
          </a:solidFill>
          <a:ln w="25400" cap="flat" cmpd="sng" algn="ctr">
            <a:solidFill>
              <a:schemeClr val="tx1">
                <a:lumMod val="50000"/>
                <a:lumOff val="50000"/>
              </a:schemeClr>
            </a:solidFill>
            <a:prstDash val="solid"/>
          </a:ln>
          <a:effectLst/>
        </p:spPr>
        <p:txBody>
          <a:bodyPr vert="eaVert" tIns="0" rIns="48000"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データ提供者</a:t>
            </a:r>
          </a:p>
        </p:txBody>
      </p:sp>
      <p:sp useBgFill="1">
        <p:nvSpPr>
          <p:cNvPr id="213" name="テキスト ボックス 212">
            <a:extLst>
              <a:ext uri="{FF2B5EF4-FFF2-40B4-BE49-F238E27FC236}">
                <a16:creationId xmlns:a16="http://schemas.microsoft.com/office/drawing/2014/main" id="{01CB0630-376C-42B4-99C9-124F71A0D923}"/>
              </a:ext>
            </a:extLst>
          </p:cNvPr>
          <p:cNvSpPr txBox="1"/>
          <p:nvPr/>
        </p:nvSpPr>
        <p:spPr>
          <a:xfrm>
            <a:off x="9727774" y="1909674"/>
            <a:ext cx="647167" cy="468538"/>
          </a:xfrm>
          <a:prstGeom prst="rect">
            <a:avLst/>
          </a:prstGeom>
          <a:ln>
            <a:solidFill>
              <a:schemeClr val="tx1">
                <a:lumMod val="50000"/>
                <a:lumOff val="50000"/>
              </a:schemeClr>
            </a:solidFill>
          </a:ln>
        </p:spPr>
        <p:txBody>
          <a:bodyPr wrap="none" lIns="0" tIns="62400" rIns="0" rtlCol="0" anchor="ctr">
            <a:noAutofit/>
          </a:bodyPr>
          <a:lstStyle/>
          <a:p>
            <a:pPr algn="ctr" defTabSz="914400"/>
            <a:r>
              <a:rPr lang="ja-JP" altLang="en-US"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rPr>
              <a:t>機能</a:t>
            </a:r>
            <a:endParaRPr lang="en-US" altLang="ja-JP"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4" name="テキスト ボックス 213">
            <a:extLst>
              <a:ext uri="{FF2B5EF4-FFF2-40B4-BE49-F238E27FC236}">
                <a16:creationId xmlns:a16="http://schemas.microsoft.com/office/drawing/2014/main" id="{6178E1DE-C8C4-4281-B778-A71FFA3A85A3}"/>
              </a:ext>
            </a:extLst>
          </p:cNvPr>
          <p:cNvSpPr txBox="1"/>
          <p:nvPr/>
        </p:nvSpPr>
        <p:spPr>
          <a:xfrm rot="5400000">
            <a:off x="9800500" y="2342114"/>
            <a:ext cx="497958" cy="350478"/>
          </a:xfrm>
          <a:prstGeom prst="rect">
            <a:avLst/>
          </a:prstGeom>
          <a:noFill/>
        </p:spPr>
        <p:txBody>
          <a:bodyPr wrap="square" rtlCol="0">
            <a:spAutoFit/>
          </a:bodyPr>
          <a:lstStyle/>
          <a:p>
            <a:pPr algn="ctr" defTabSz="914400"/>
            <a:r>
              <a:rPr lang="en-US" altLang="ja-JP" ker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5" name="テキスト ボックス 214">
            <a:extLst>
              <a:ext uri="{FF2B5EF4-FFF2-40B4-BE49-F238E27FC236}">
                <a16:creationId xmlns:a16="http://schemas.microsoft.com/office/drawing/2014/main" id="{1D86C221-41F1-4272-87C4-B641005C4E39}"/>
              </a:ext>
            </a:extLst>
          </p:cNvPr>
          <p:cNvSpPr txBox="1"/>
          <p:nvPr/>
        </p:nvSpPr>
        <p:spPr>
          <a:xfrm>
            <a:off x="9321992" y="1620254"/>
            <a:ext cx="313195" cy="1197950"/>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タ</a:t>
            </a:r>
          </a:p>
        </p:txBody>
      </p:sp>
      <p:sp>
        <p:nvSpPr>
          <p:cNvPr id="222" name="四角形: 角を丸くする 258">
            <a:extLst>
              <a:ext uri="{FF2B5EF4-FFF2-40B4-BE49-F238E27FC236}">
                <a16:creationId xmlns:a16="http://schemas.microsoft.com/office/drawing/2014/main" id="{A787D49D-BC1E-4355-90C7-85DF35AE643A}"/>
              </a:ext>
            </a:extLst>
          </p:cNvPr>
          <p:cNvSpPr/>
          <p:nvPr/>
        </p:nvSpPr>
        <p:spPr>
          <a:xfrm>
            <a:off x="253992" y="1570366"/>
            <a:ext cx="1653473" cy="1190760"/>
          </a:xfrm>
          <a:prstGeom prst="roundRect">
            <a:avLst>
              <a:gd name="adj" fmla="val 3556"/>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府省庁</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防災システム</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223" name="図 222">
            <a:extLst>
              <a:ext uri="{FF2B5EF4-FFF2-40B4-BE49-F238E27FC236}">
                <a16:creationId xmlns:a16="http://schemas.microsoft.com/office/drawing/2014/main" id="{FA493E57-1047-424D-B811-B7F8882B6A64}"/>
              </a:ext>
            </a:extLst>
          </p:cNvPr>
          <p:cNvPicPr>
            <a:picLocks noChangeAspect="1"/>
          </p:cNvPicPr>
          <p:nvPr/>
        </p:nvPicPr>
        <p:blipFill>
          <a:blip r:embed="rId4"/>
          <a:stretch>
            <a:fillRect/>
          </a:stretch>
        </p:blipFill>
        <p:spPr>
          <a:xfrm>
            <a:off x="391891" y="2083574"/>
            <a:ext cx="408916" cy="626503"/>
          </a:xfrm>
          <a:prstGeom prst="rect">
            <a:avLst/>
          </a:prstGeom>
        </p:spPr>
      </p:pic>
      <p:pic>
        <p:nvPicPr>
          <p:cNvPr id="224" name="図 223">
            <a:extLst>
              <a:ext uri="{FF2B5EF4-FFF2-40B4-BE49-F238E27FC236}">
                <a16:creationId xmlns:a16="http://schemas.microsoft.com/office/drawing/2014/main" id="{D488ECC5-AE41-4BBD-8820-219EC761546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9682" y="2114391"/>
            <a:ext cx="834123" cy="560878"/>
          </a:xfrm>
          <a:prstGeom prst="rect">
            <a:avLst/>
          </a:prstGeom>
          <a:ln>
            <a:solidFill>
              <a:srgbClr val="1F497D"/>
            </a:solidFill>
          </a:ln>
          <a:effectLst>
            <a:outerShdw blurRad="50800" dist="38100" dir="2700000" algn="tl" rotWithShape="0">
              <a:prstClr val="black">
                <a:alpha val="40000"/>
              </a:prstClr>
            </a:outerShdw>
          </a:effectLst>
        </p:spPr>
      </p:pic>
      <p:sp>
        <p:nvSpPr>
          <p:cNvPr id="225" name="四角形: 角を丸くする 258">
            <a:extLst>
              <a:ext uri="{FF2B5EF4-FFF2-40B4-BE49-F238E27FC236}">
                <a16:creationId xmlns:a16="http://schemas.microsoft.com/office/drawing/2014/main" id="{541658B0-1EB0-48AD-A770-61307562961C}"/>
              </a:ext>
            </a:extLst>
          </p:cNvPr>
          <p:cNvSpPr/>
          <p:nvPr/>
        </p:nvSpPr>
        <p:spPr>
          <a:xfrm>
            <a:off x="253992" y="2843903"/>
            <a:ext cx="1653473" cy="1190760"/>
          </a:xfrm>
          <a:prstGeom prst="roundRect">
            <a:avLst>
              <a:gd name="adj" fmla="val 3556"/>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都道府県</a:t>
            </a:r>
            <a:endParaRPr lang="en-US" altLang="ja-JP"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防災システム</a:t>
            </a:r>
          </a:p>
        </p:txBody>
      </p:sp>
      <p:pic>
        <p:nvPicPr>
          <p:cNvPr id="226" name="図 225">
            <a:extLst>
              <a:ext uri="{FF2B5EF4-FFF2-40B4-BE49-F238E27FC236}">
                <a16:creationId xmlns:a16="http://schemas.microsoft.com/office/drawing/2014/main" id="{B0435193-DADF-4FBC-B07A-94E8AB3EBC0A}"/>
              </a:ext>
            </a:extLst>
          </p:cNvPr>
          <p:cNvPicPr>
            <a:picLocks noChangeAspect="1"/>
          </p:cNvPicPr>
          <p:nvPr/>
        </p:nvPicPr>
        <p:blipFill>
          <a:blip r:embed="rId4"/>
          <a:stretch>
            <a:fillRect/>
          </a:stretch>
        </p:blipFill>
        <p:spPr>
          <a:xfrm>
            <a:off x="391891" y="3357645"/>
            <a:ext cx="408916" cy="626503"/>
          </a:xfrm>
          <a:prstGeom prst="rect">
            <a:avLst/>
          </a:prstGeom>
        </p:spPr>
      </p:pic>
      <p:pic>
        <p:nvPicPr>
          <p:cNvPr id="227" name="図 226">
            <a:extLst>
              <a:ext uri="{FF2B5EF4-FFF2-40B4-BE49-F238E27FC236}">
                <a16:creationId xmlns:a16="http://schemas.microsoft.com/office/drawing/2014/main" id="{B1A6E013-B749-4A1F-BA98-E776B4424C7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7918" y="3377972"/>
            <a:ext cx="882316" cy="560878"/>
          </a:xfrm>
          <a:prstGeom prst="rect">
            <a:avLst/>
          </a:prstGeom>
          <a:ln>
            <a:solidFill>
              <a:srgbClr val="1F497D"/>
            </a:solidFill>
          </a:ln>
          <a:effectLst>
            <a:outerShdw blurRad="50800" dist="38100" dir="2700000" algn="tl" rotWithShape="0">
              <a:prstClr val="black">
                <a:alpha val="40000"/>
              </a:prstClr>
            </a:outerShdw>
          </a:effectLst>
        </p:spPr>
      </p:pic>
      <p:sp>
        <p:nvSpPr>
          <p:cNvPr id="228" name="四角形: 角を丸くする 258">
            <a:extLst>
              <a:ext uri="{FF2B5EF4-FFF2-40B4-BE49-F238E27FC236}">
                <a16:creationId xmlns:a16="http://schemas.microsoft.com/office/drawing/2014/main" id="{57F31E8A-6D73-4A90-9FD0-B1C6DE5F085B}"/>
              </a:ext>
            </a:extLst>
          </p:cNvPr>
          <p:cNvSpPr/>
          <p:nvPr/>
        </p:nvSpPr>
        <p:spPr>
          <a:xfrm>
            <a:off x="253992" y="4141709"/>
            <a:ext cx="1653473" cy="1190760"/>
          </a:xfrm>
          <a:prstGeom prst="roundRect">
            <a:avLst>
              <a:gd name="adj" fmla="val 3556"/>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指定公共機関</a:t>
            </a: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等</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防災システム</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229" name="図 228">
            <a:extLst>
              <a:ext uri="{FF2B5EF4-FFF2-40B4-BE49-F238E27FC236}">
                <a16:creationId xmlns:a16="http://schemas.microsoft.com/office/drawing/2014/main" id="{D84ADC5C-89EE-464A-B583-F836BD728FDB}"/>
              </a:ext>
            </a:extLst>
          </p:cNvPr>
          <p:cNvPicPr>
            <a:picLocks noChangeAspect="1"/>
          </p:cNvPicPr>
          <p:nvPr/>
        </p:nvPicPr>
        <p:blipFill>
          <a:blip r:embed="rId4"/>
          <a:stretch>
            <a:fillRect/>
          </a:stretch>
        </p:blipFill>
        <p:spPr>
          <a:xfrm>
            <a:off x="391891" y="4641156"/>
            <a:ext cx="408916" cy="626503"/>
          </a:xfrm>
          <a:prstGeom prst="rect">
            <a:avLst/>
          </a:prstGeom>
        </p:spPr>
      </p:pic>
      <p:pic>
        <p:nvPicPr>
          <p:cNvPr id="230" name="図 229">
            <a:extLst>
              <a:ext uri="{FF2B5EF4-FFF2-40B4-BE49-F238E27FC236}">
                <a16:creationId xmlns:a16="http://schemas.microsoft.com/office/drawing/2014/main" id="{7FA6146C-1936-42F9-B870-61B09C8BDC9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99833" y="4657646"/>
            <a:ext cx="840249" cy="560878"/>
          </a:xfrm>
          <a:prstGeom prst="rect">
            <a:avLst/>
          </a:prstGeom>
          <a:ln w="9525">
            <a:solidFill>
              <a:srgbClr val="1F497D"/>
            </a:solidFill>
          </a:ln>
          <a:effectLst>
            <a:outerShdw blurRad="50800" dist="38100" dir="2700000" algn="tl" rotWithShape="0">
              <a:prstClr val="black">
                <a:alpha val="40000"/>
              </a:prstClr>
            </a:outerShdw>
          </a:effectLst>
        </p:spPr>
      </p:pic>
      <p:sp>
        <p:nvSpPr>
          <p:cNvPr id="231" name="テキスト ボックス 230">
            <a:extLst>
              <a:ext uri="{FF2B5EF4-FFF2-40B4-BE49-F238E27FC236}">
                <a16:creationId xmlns:a16="http://schemas.microsoft.com/office/drawing/2014/main" id="{B6E5E060-78FE-430B-BE0F-F5B57B6BE304}"/>
              </a:ext>
            </a:extLst>
          </p:cNvPr>
          <p:cNvSpPr txBox="1"/>
          <p:nvPr/>
        </p:nvSpPr>
        <p:spPr>
          <a:xfrm rot="5400000">
            <a:off x="827633" y="5527936"/>
            <a:ext cx="525342" cy="350478"/>
          </a:xfrm>
          <a:prstGeom prst="rect">
            <a:avLst/>
          </a:prstGeom>
          <a:solidFill>
            <a:sysClr val="window" lastClr="FFFFFF"/>
          </a:solidFill>
        </p:spPr>
        <p:txBody>
          <a:bodyPr wrap="none" lIns="36000" tIns="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a:ln>
                  <a:noFill/>
                </a:ln>
                <a:solidFill>
                  <a:prstClr val="white">
                    <a:lumMod val="65000"/>
                  </a:prst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p:txBody>
      </p:sp>
      <p:sp>
        <p:nvSpPr>
          <p:cNvPr id="232" name="正方形/長方形 231">
            <a:extLst>
              <a:ext uri="{FF2B5EF4-FFF2-40B4-BE49-F238E27FC236}">
                <a16:creationId xmlns:a16="http://schemas.microsoft.com/office/drawing/2014/main" id="{E5190675-5451-40E1-9AFC-CE3DC4E137E3}"/>
              </a:ext>
            </a:extLst>
          </p:cNvPr>
          <p:cNvSpPr/>
          <p:nvPr/>
        </p:nvSpPr>
        <p:spPr>
          <a:xfrm>
            <a:off x="2311475" y="2170010"/>
            <a:ext cx="323112" cy="2358021"/>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eaVert"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データ受信・配信</a:t>
            </a:r>
          </a:p>
        </p:txBody>
      </p:sp>
      <p:cxnSp>
        <p:nvCxnSpPr>
          <p:cNvPr id="233" name="カギ線コネクタ 680">
            <a:extLst>
              <a:ext uri="{FF2B5EF4-FFF2-40B4-BE49-F238E27FC236}">
                <a16:creationId xmlns:a16="http://schemas.microsoft.com/office/drawing/2014/main" id="{9657BC7B-5007-4A80-B452-67ECB95F298B}"/>
              </a:ext>
            </a:extLst>
          </p:cNvPr>
          <p:cNvCxnSpPr>
            <a:stCxn id="242" idx="3"/>
            <a:endCxn id="181" idx="2"/>
          </p:cNvCxnSpPr>
          <p:nvPr/>
        </p:nvCxnSpPr>
        <p:spPr>
          <a:xfrm>
            <a:off x="4221734" y="2393942"/>
            <a:ext cx="268968" cy="1814159"/>
          </a:xfrm>
          <a:prstGeom prst="bentConnector3">
            <a:avLst>
              <a:gd name="adj1" fmla="val 50000"/>
            </a:avLst>
          </a:prstGeom>
          <a:noFill/>
          <a:ln w="9525" cap="flat" cmpd="sng" algn="ctr">
            <a:solidFill>
              <a:srgbClr val="363CAC"/>
            </a:solidFill>
            <a:prstDash val="solid"/>
            <a:round/>
            <a:headEnd type="none" w="med" len="med"/>
            <a:tailEnd type="none" w="med" len="med"/>
          </a:ln>
          <a:effectLst/>
        </p:spPr>
      </p:cxnSp>
      <p:cxnSp>
        <p:nvCxnSpPr>
          <p:cNvPr id="234" name="カギ線コネクタ 684">
            <a:extLst>
              <a:ext uri="{FF2B5EF4-FFF2-40B4-BE49-F238E27FC236}">
                <a16:creationId xmlns:a16="http://schemas.microsoft.com/office/drawing/2014/main" id="{336D01CF-8247-4F5F-9999-B2248FF34FCB}"/>
              </a:ext>
            </a:extLst>
          </p:cNvPr>
          <p:cNvCxnSpPr>
            <a:stCxn id="242" idx="3"/>
            <a:endCxn id="177" idx="2"/>
          </p:cNvCxnSpPr>
          <p:nvPr/>
        </p:nvCxnSpPr>
        <p:spPr>
          <a:xfrm flipV="1">
            <a:off x="4221734" y="2303119"/>
            <a:ext cx="268968" cy="90823"/>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cxnSp>
        <p:nvCxnSpPr>
          <p:cNvPr id="235" name="カギ線コネクタ 703">
            <a:extLst>
              <a:ext uri="{FF2B5EF4-FFF2-40B4-BE49-F238E27FC236}">
                <a16:creationId xmlns:a16="http://schemas.microsoft.com/office/drawing/2014/main" id="{8B5EA22A-437C-4608-A5F5-DA3922EADB24}"/>
              </a:ext>
            </a:extLst>
          </p:cNvPr>
          <p:cNvCxnSpPr>
            <a:stCxn id="178" idx="2"/>
            <a:endCxn id="242" idx="3"/>
          </p:cNvCxnSpPr>
          <p:nvPr/>
        </p:nvCxnSpPr>
        <p:spPr>
          <a:xfrm rot="10800000">
            <a:off x="4221736" y="2393943"/>
            <a:ext cx="268968" cy="385422"/>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cxnSp>
        <p:nvCxnSpPr>
          <p:cNvPr id="236" name="直線コネクタ 235">
            <a:extLst>
              <a:ext uri="{FF2B5EF4-FFF2-40B4-BE49-F238E27FC236}">
                <a16:creationId xmlns:a16="http://schemas.microsoft.com/office/drawing/2014/main" id="{A3361285-A2B5-4D59-990C-5247AE249B0D}"/>
              </a:ext>
            </a:extLst>
          </p:cNvPr>
          <p:cNvCxnSpPr>
            <a:endCxn id="222" idx="3"/>
          </p:cNvCxnSpPr>
          <p:nvPr/>
        </p:nvCxnSpPr>
        <p:spPr bwMode="auto">
          <a:xfrm flipH="1" flipV="1">
            <a:off x="1907465" y="2165746"/>
            <a:ext cx="404009" cy="402928"/>
          </a:xfrm>
          <a:prstGeom prst="line">
            <a:avLst/>
          </a:prstGeom>
          <a:noFill/>
          <a:ln w="25400" cap="flat" cmpd="sng" algn="ctr">
            <a:solidFill>
              <a:srgbClr val="1F497D"/>
            </a:solidFill>
            <a:prstDash val="solid"/>
            <a:round/>
            <a:headEnd type="oval" w="med" len="med"/>
            <a:tailEnd type="oval"/>
          </a:ln>
          <a:effectLst/>
        </p:spPr>
      </p:cxnSp>
      <p:cxnSp>
        <p:nvCxnSpPr>
          <p:cNvPr id="237" name="直線コネクタ 236">
            <a:extLst>
              <a:ext uri="{FF2B5EF4-FFF2-40B4-BE49-F238E27FC236}">
                <a16:creationId xmlns:a16="http://schemas.microsoft.com/office/drawing/2014/main" id="{8BC3ED74-3CC1-4557-BD56-5A509190537D}"/>
              </a:ext>
            </a:extLst>
          </p:cNvPr>
          <p:cNvCxnSpPr>
            <a:endCxn id="225" idx="3"/>
          </p:cNvCxnSpPr>
          <p:nvPr/>
        </p:nvCxnSpPr>
        <p:spPr bwMode="auto">
          <a:xfrm flipH="1">
            <a:off x="1907465" y="3439284"/>
            <a:ext cx="404009" cy="0"/>
          </a:xfrm>
          <a:prstGeom prst="line">
            <a:avLst/>
          </a:prstGeom>
          <a:noFill/>
          <a:ln w="25400" cap="flat" cmpd="sng" algn="ctr">
            <a:solidFill>
              <a:srgbClr val="1F497D"/>
            </a:solidFill>
            <a:prstDash val="solid"/>
            <a:round/>
            <a:headEnd type="oval" w="med" len="med"/>
            <a:tailEnd type="oval"/>
          </a:ln>
          <a:effectLst/>
        </p:spPr>
      </p:cxnSp>
      <p:cxnSp>
        <p:nvCxnSpPr>
          <p:cNvPr id="238" name="直線コネクタ 237">
            <a:extLst>
              <a:ext uri="{FF2B5EF4-FFF2-40B4-BE49-F238E27FC236}">
                <a16:creationId xmlns:a16="http://schemas.microsoft.com/office/drawing/2014/main" id="{21B9C37C-A65F-4E13-82BA-A7FC4F79BA40}"/>
              </a:ext>
            </a:extLst>
          </p:cNvPr>
          <p:cNvCxnSpPr>
            <a:endCxn id="228" idx="3"/>
          </p:cNvCxnSpPr>
          <p:nvPr/>
        </p:nvCxnSpPr>
        <p:spPr bwMode="auto">
          <a:xfrm flipH="1">
            <a:off x="1907465" y="4208101"/>
            <a:ext cx="404009" cy="528988"/>
          </a:xfrm>
          <a:prstGeom prst="line">
            <a:avLst/>
          </a:prstGeom>
          <a:noFill/>
          <a:ln w="25400" cap="flat" cmpd="sng" algn="ctr">
            <a:solidFill>
              <a:srgbClr val="1F497D"/>
            </a:solidFill>
            <a:prstDash val="solid"/>
            <a:round/>
            <a:headEnd type="oval" w="med" len="med"/>
            <a:tailEnd type="oval"/>
          </a:ln>
          <a:effectLst/>
        </p:spPr>
      </p:cxnSp>
      <p:sp>
        <p:nvSpPr>
          <p:cNvPr id="240" name="正方形/長方形 239">
            <a:extLst>
              <a:ext uri="{FF2B5EF4-FFF2-40B4-BE49-F238E27FC236}">
                <a16:creationId xmlns:a16="http://schemas.microsoft.com/office/drawing/2014/main" id="{5B880C7D-9222-4B39-B512-BA44299E9560}"/>
              </a:ext>
            </a:extLst>
          </p:cNvPr>
          <p:cNvSpPr/>
          <p:nvPr/>
        </p:nvSpPr>
        <p:spPr>
          <a:xfrm>
            <a:off x="2798610" y="3314966"/>
            <a:ext cx="1423124" cy="452444"/>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horz"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データ形式変換・</a:t>
            </a:r>
            <a:endParaRPr lang="en-US" altLang="ja-JP" sz="1100" b="1">
              <a:solidFill>
                <a:schemeClr val="tx1"/>
              </a:solidFill>
              <a:latin typeface="Meiryo UI" panose="020B0604030504040204" pitchFamily="50" charset="-128"/>
              <a:ea typeface="Meiryo UI" panose="020B0604030504040204" pitchFamily="50" charset="-128"/>
            </a:endParaRPr>
          </a:p>
          <a:p>
            <a:pPr algn="ctr"/>
            <a:r>
              <a:rPr lang="ja-JP" altLang="en-US" sz="1100" b="1">
                <a:solidFill>
                  <a:schemeClr val="tx1"/>
                </a:solidFill>
                <a:latin typeface="Meiryo UI" panose="020B0604030504040204" pitchFamily="50" charset="-128"/>
                <a:ea typeface="Meiryo UI" panose="020B0604030504040204" pitchFamily="50" charset="-128"/>
              </a:rPr>
              <a:t>解析登録</a:t>
            </a:r>
          </a:p>
        </p:txBody>
      </p:sp>
      <p:sp>
        <p:nvSpPr>
          <p:cNvPr id="241" name="正方形/長方形 240">
            <a:extLst>
              <a:ext uri="{FF2B5EF4-FFF2-40B4-BE49-F238E27FC236}">
                <a16:creationId xmlns:a16="http://schemas.microsoft.com/office/drawing/2014/main" id="{AEB0F9F9-3C9D-4925-B386-0569E6987B5D}"/>
              </a:ext>
            </a:extLst>
          </p:cNvPr>
          <p:cNvSpPr/>
          <p:nvPr/>
        </p:nvSpPr>
        <p:spPr>
          <a:xfrm>
            <a:off x="2798610" y="2727888"/>
            <a:ext cx="1423124" cy="452444"/>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horz"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データ論理統合</a:t>
            </a:r>
          </a:p>
        </p:txBody>
      </p:sp>
      <p:sp>
        <p:nvSpPr>
          <p:cNvPr id="242" name="正方形/長方形 241">
            <a:extLst>
              <a:ext uri="{FF2B5EF4-FFF2-40B4-BE49-F238E27FC236}">
                <a16:creationId xmlns:a16="http://schemas.microsoft.com/office/drawing/2014/main" id="{406669AB-26DE-4DA0-B94E-A44EB994B6C6}"/>
              </a:ext>
            </a:extLst>
          </p:cNvPr>
          <p:cNvSpPr/>
          <p:nvPr/>
        </p:nvSpPr>
        <p:spPr>
          <a:xfrm>
            <a:off x="2798610" y="2167720"/>
            <a:ext cx="1423124" cy="452444"/>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horz"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カタログサイト</a:t>
            </a:r>
            <a:endParaRPr lang="en-US" altLang="ja-JP" sz="1100" b="1">
              <a:solidFill>
                <a:schemeClr val="tx1"/>
              </a:solidFill>
              <a:latin typeface="Meiryo UI" panose="020B0604030504040204" pitchFamily="50" charset="-128"/>
              <a:ea typeface="Meiryo UI" panose="020B0604030504040204" pitchFamily="50" charset="-128"/>
            </a:endParaRPr>
          </a:p>
          <a:p>
            <a:pPr algn="ctr"/>
            <a:r>
              <a:rPr lang="en-US" altLang="ja-JP" sz="1100" b="1">
                <a:solidFill>
                  <a:schemeClr val="tx1"/>
                </a:solidFill>
                <a:latin typeface="Meiryo UI" panose="020B0604030504040204" pitchFamily="50" charset="-128"/>
                <a:ea typeface="Meiryo UI" panose="020B0604030504040204" pitchFamily="50" charset="-128"/>
              </a:rPr>
              <a:t>(CKAN)</a:t>
            </a:r>
            <a:endParaRPr lang="ja-JP" altLang="en-US" sz="1100" b="1">
              <a:solidFill>
                <a:schemeClr val="tx1"/>
              </a:solidFill>
              <a:latin typeface="Meiryo UI" panose="020B0604030504040204" pitchFamily="50" charset="-128"/>
              <a:ea typeface="Meiryo UI" panose="020B0604030504040204" pitchFamily="50" charset="-128"/>
            </a:endParaRPr>
          </a:p>
        </p:txBody>
      </p:sp>
      <p:sp>
        <p:nvSpPr>
          <p:cNvPr id="243" name="円柱 242">
            <a:extLst>
              <a:ext uri="{FF2B5EF4-FFF2-40B4-BE49-F238E27FC236}">
                <a16:creationId xmlns:a16="http://schemas.microsoft.com/office/drawing/2014/main" id="{49744249-0209-436C-B7D0-0216F19A7DD4}"/>
              </a:ext>
            </a:extLst>
          </p:cNvPr>
          <p:cNvSpPr/>
          <p:nvPr/>
        </p:nvSpPr>
        <p:spPr>
          <a:xfrm>
            <a:off x="2749236" y="3885353"/>
            <a:ext cx="1523563" cy="645492"/>
          </a:xfrm>
          <a:prstGeom prst="can">
            <a:avLst>
              <a:gd name="adj" fmla="val 2179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latin typeface="Meiryo UI" panose="020B0604030504040204" pitchFamily="50" charset="-128"/>
                <a:ea typeface="Meiryo UI" panose="020B0604030504040204" pitchFamily="50" charset="-128"/>
                <a:cs typeface="Meiryo UI" panose="020B0604030504040204" pitchFamily="50" charset="-128"/>
              </a:rPr>
              <a:t>防災情報</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50">
                <a:latin typeface="Meiryo UI" panose="020B0604030504040204" pitchFamily="50" charset="-128"/>
                <a:ea typeface="Meiryo UI" panose="020B0604030504040204" pitchFamily="50" charset="-128"/>
                <a:cs typeface="Meiryo UI" panose="020B0604030504040204" pitchFamily="50" charset="-128"/>
              </a:rPr>
              <a:t>共通データベース</a:t>
            </a:r>
            <a:endParaRPr 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244" name="正方形/長方形 243">
            <a:extLst>
              <a:ext uri="{FF2B5EF4-FFF2-40B4-BE49-F238E27FC236}">
                <a16:creationId xmlns:a16="http://schemas.microsoft.com/office/drawing/2014/main" id="{16466F8E-021A-41BF-8201-3DCD38D63291}"/>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現在、</a:t>
            </a:r>
            <a:r>
              <a:rPr lang="en-US" altLang="ja-JP" sz="1800">
                <a:solidFill>
                  <a:schemeClr val="bg1"/>
                </a:solidFill>
                <a:latin typeface="Meiryo UI" panose="020B0604030504040204" pitchFamily="50" charset="-128"/>
                <a:ea typeface="Meiryo UI" panose="020B0604030504040204" pitchFamily="50" charset="-128"/>
              </a:rPr>
              <a:t>SIP4D</a:t>
            </a:r>
            <a:r>
              <a:rPr lang="ja-JP" altLang="en-US" sz="1800">
                <a:solidFill>
                  <a:schemeClr val="bg1"/>
                </a:solidFill>
                <a:latin typeface="Meiryo UI" panose="020B0604030504040204" pitchFamily="50" charset="-128"/>
                <a:ea typeface="Meiryo UI" panose="020B0604030504040204" pitchFamily="50" charset="-128"/>
              </a:rPr>
              <a:t>では、他の</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データ基盤等との連携に向けてコネクタの実装を検討中。</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将来的には、スマートシティの都市</a:t>
            </a:r>
            <a:r>
              <a:rPr lang="en-US" altLang="ja-JP">
                <a:solidFill>
                  <a:schemeClr val="bg1"/>
                </a:solidFill>
                <a:latin typeface="Meiryo UI" panose="020B0604030504040204" pitchFamily="50" charset="-128"/>
                <a:ea typeface="Meiryo UI" panose="020B0604030504040204" pitchFamily="50" charset="-128"/>
              </a:rPr>
              <a:t>OS</a:t>
            </a:r>
            <a:r>
              <a:rPr lang="ja-JP" altLang="en-US">
                <a:solidFill>
                  <a:schemeClr val="bg1"/>
                </a:solidFill>
                <a:latin typeface="Meiryo UI" panose="020B0604030504040204" pitchFamily="50" charset="-128"/>
                <a:ea typeface="Meiryo UI" panose="020B0604030504040204" pitchFamily="50" charset="-128"/>
              </a:rPr>
              <a:t>等との連携も想定。</a:t>
            </a:r>
            <a:r>
              <a:rPr lang="en-US" altLang="ja-JP">
                <a:solidFill>
                  <a:schemeClr val="bg1"/>
                </a:solidFill>
                <a:latin typeface="Meiryo UI" panose="020B0604030504040204" pitchFamily="50" charset="-128"/>
                <a:ea typeface="Meiryo UI" panose="020B0604030504040204" pitchFamily="50" charset="-128"/>
              </a:rPr>
              <a:t>(※</a:t>
            </a:r>
            <a:r>
              <a:rPr lang="ja-JP" altLang="en-US">
                <a:solidFill>
                  <a:schemeClr val="bg1"/>
                </a:solidFill>
                <a:latin typeface="Meiryo UI" panose="020B0604030504040204" pitchFamily="50" charset="-128"/>
                <a:ea typeface="Meiryo UI" panose="020B0604030504040204" pitchFamily="50" charset="-128"/>
              </a:rPr>
              <a:t>都道府県防災システムと</a:t>
            </a:r>
            <a:r>
              <a:rPr lang="en-US" altLang="ja-JP">
                <a:solidFill>
                  <a:schemeClr val="bg1"/>
                </a:solidFill>
                <a:latin typeface="Meiryo UI" panose="020B0604030504040204" pitchFamily="50" charset="-128"/>
                <a:ea typeface="Meiryo UI" panose="020B0604030504040204" pitchFamily="50" charset="-128"/>
              </a:rPr>
              <a:t>SIP4D</a:t>
            </a:r>
            <a:r>
              <a:rPr lang="ja-JP" altLang="en-US">
                <a:solidFill>
                  <a:schemeClr val="bg1"/>
                </a:solidFill>
                <a:latin typeface="Meiryo UI" panose="020B0604030504040204" pitchFamily="50" charset="-128"/>
                <a:ea typeface="Meiryo UI" panose="020B0604030504040204" pitchFamily="50" charset="-128"/>
              </a:rPr>
              <a:t>は直接連携を推進中</a:t>
            </a:r>
            <a:r>
              <a:rPr lang="en-US" altLang="ja-JP">
                <a:solidFill>
                  <a:schemeClr val="bg1"/>
                </a:solidFill>
                <a:latin typeface="Meiryo UI" panose="020B0604030504040204" pitchFamily="50" charset="-128"/>
                <a:ea typeface="Meiryo UI" panose="020B0604030504040204" pitchFamily="50" charset="-128"/>
              </a:rPr>
              <a:t>)</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245" name="四角形: 角を丸くする 244">
            <a:extLst>
              <a:ext uri="{FF2B5EF4-FFF2-40B4-BE49-F238E27FC236}">
                <a16:creationId xmlns:a16="http://schemas.microsoft.com/office/drawing/2014/main" id="{0214FA55-133C-4038-B620-9D0556550ED1}"/>
              </a:ext>
            </a:extLst>
          </p:cNvPr>
          <p:cNvSpPr/>
          <p:nvPr/>
        </p:nvSpPr>
        <p:spPr>
          <a:xfrm>
            <a:off x="5808882" y="1419952"/>
            <a:ext cx="5051722" cy="3006476"/>
          </a:xfrm>
          <a:prstGeom prst="roundRect">
            <a:avLst>
              <a:gd name="adj" fmla="val 5568"/>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UI" panose="020B0604030504040204" pitchFamily="50" charset="-128"/>
              <a:ea typeface="Meiryo UI" panose="020B0604030504040204" pitchFamily="50" charset="-128"/>
            </a:endParaRPr>
          </a:p>
        </p:txBody>
      </p:sp>
      <p:sp>
        <p:nvSpPr>
          <p:cNvPr id="246" name="テキスト ボックス 245">
            <a:extLst>
              <a:ext uri="{FF2B5EF4-FFF2-40B4-BE49-F238E27FC236}">
                <a16:creationId xmlns:a16="http://schemas.microsoft.com/office/drawing/2014/main" id="{50B9D525-11AE-4037-AA66-51C70DC40A9B}"/>
              </a:ext>
            </a:extLst>
          </p:cNvPr>
          <p:cNvSpPr txBox="1"/>
          <p:nvPr/>
        </p:nvSpPr>
        <p:spPr>
          <a:xfrm>
            <a:off x="10860602" y="1525616"/>
            <a:ext cx="1331398" cy="738664"/>
          </a:xfrm>
          <a:prstGeom prst="rect">
            <a:avLst/>
          </a:prstGeom>
          <a:noFill/>
        </p:spPr>
        <p:txBody>
          <a:bodyPr wrap="square" rtlCol="0">
            <a:spAutoFit/>
          </a:bodyPr>
          <a:lstStyle/>
          <a:p>
            <a:pPr algn="l"/>
            <a:r>
              <a:rPr kumimoji="1" lang="ja-JP" altLang="en-US" sz="1400">
                <a:solidFill>
                  <a:srgbClr val="FF0000"/>
                </a:solidFill>
                <a:latin typeface="Meiryo UI" panose="020B0604030504040204" pitchFamily="50" charset="-128"/>
                <a:ea typeface="Meiryo UI" panose="020B0604030504040204" pitchFamily="50" charset="-128"/>
              </a:rPr>
              <a:t>スマートシティ</a:t>
            </a:r>
            <a:endParaRPr kumimoji="1" lang="en-US" altLang="ja-JP" sz="1400">
              <a:solidFill>
                <a:srgbClr val="FF0000"/>
              </a:solidFill>
              <a:latin typeface="Meiryo UI" panose="020B0604030504040204" pitchFamily="50" charset="-128"/>
              <a:ea typeface="Meiryo UI" panose="020B0604030504040204" pitchFamily="50" charset="-128"/>
            </a:endParaRPr>
          </a:p>
          <a:p>
            <a:pPr algn="l"/>
            <a:r>
              <a:rPr kumimoji="1" lang="ja-JP" altLang="en-US" sz="1400">
                <a:solidFill>
                  <a:srgbClr val="FF0000"/>
                </a:solidFill>
                <a:latin typeface="Meiryo UI" panose="020B0604030504040204" pitchFamily="50" charset="-128"/>
                <a:ea typeface="Meiryo UI" panose="020B0604030504040204" pitchFamily="50" charset="-128"/>
              </a:rPr>
              <a:t>の都市</a:t>
            </a:r>
            <a:r>
              <a:rPr kumimoji="1" lang="en-US" altLang="ja-JP" sz="1400">
                <a:solidFill>
                  <a:srgbClr val="FF0000"/>
                </a:solidFill>
                <a:latin typeface="Meiryo UI" panose="020B0604030504040204" pitchFamily="50" charset="-128"/>
                <a:ea typeface="Meiryo UI" panose="020B0604030504040204" pitchFamily="50" charset="-128"/>
              </a:rPr>
              <a:t>OS</a:t>
            </a:r>
            <a:r>
              <a:rPr kumimoji="1" lang="ja-JP" altLang="en-US" sz="1400">
                <a:solidFill>
                  <a:srgbClr val="FF0000"/>
                </a:solidFill>
                <a:latin typeface="Meiryo UI" panose="020B0604030504040204" pitchFamily="50" charset="-128"/>
                <a:ea typeface="Meiryo UI" panose="020B0604030504040204" pitchFamily="50" charset="-128"/>
              </a:rPr>
              <a:t>等</a:t>
            </a:r>
            <a:endParaRPr kumimoji="1" lang="en-US" altLang="ja-JP" sz="1400">
              <a:solidFill>
                <a:srgbClr val="FF0000"/>
              </a:solidFill>
              <a:latin typeface="Meiryo UI" panose="020B0604030504040204" pitchFamily="50" charset="-128"/>
              <a:ea typeface="Meiryo UI" panose="020B0604030504040204" pitchFamily="50" charset="-128"/>
            </a:endParaRPr>
          </a:p>
          <a:p>
            <a:pPr algn="l"/>
            <a:r>
              <a:rPr kumimoji="1" lang="ja-JP" altLang="en-US" sz="1400">
                <a:solidFill>
                  <a:srgbClr val="FF0000"/>
                </a:solidFill>
                <a:latin typeface="Meiryo UI" panose="020B0604030504040204" pitchFamily="50" charset="-128"/>
                <a:ea typeface="Meiryo UI" panose="020B0604030504040204" pitchFamily="50" charset="-128"/>
              </a:rPr>
              <a:t>との連携も想定</a:t>
            </a:r>
          </a:p>
        </p:txBody>
      </p:sp>
      <p:cxnSp>
        <p:nvCxnSpPr>
          <p:cNvPr id="247" name="コネクタ: カギ線 246">
            <a:extLst>
              <a:ext uri="{FF2B5EF4-FFF2-40B4-BE49-F238E27FC236}">
                <a16:creationId xmlns:a16="http://schemas.microsoft.com/office/drawing/2014/main" id="{63E85E34-C130-4B26-86F4-A547746B1FBD}"/>
              </a:ext>
            </a:extLst>
          </p:cNvPr>
          <p:cNvCxnSpPr>
            <a:cxnSpLocks/>
            <a:endCxn id="202" idx="1"/>
          </p:cNvCxnSpPr>
          <p:nvPr/>
        </p:nvCxnSpPr>
        <p:spPr>
          <a:xfrm rot="16200000" flipH="1">
            <a:off x="5972878" y="4688116"/>
            <a:ext cx="3236112" cy="220548"/>
          </a:xfrm>
          <a:prstGeom prst="bentConnector2">
            <a:avLst/>
          </a:prstGeom>
          <a:noFill/>
          <a:ln w="9525" cap="flat" cmpd="sng" algn="ctr">
            <a:solidFill>
              <a:srgbClr val="009999"/>
            </a:solidFill>
            <a:prstDash val="solid"/>
            <a:miter lim="800000"/>
          </a:ln>
          <a:effectLst/>
        </p:spPr>
      </p:cxnSp>
      <p:sp>
        <p:nvSpPr>
          <p:cNvPr id="249" name="テキスト ボックス 248">
            <a:extLst>
              <a:ext uri="{FF2B5EF4-FFF2-40B4-BE49-F238E27FC236}">
                <a16:creationId xmlns:a16="http://schemas.microsoft.com/office/drawing/2014/main" id="{21A7C81F-9D0D-43F3-8D75-9A4E359EA0CC}"/>
              </a:ext>
            </a:extLst>
          </p:cNvPr>
          <p:cNvSpPr txBox="1"/>
          <p:nvPr/>
        </p:nvSpPr>
        <p:spPr>
          <a:xfrm flipH="1">
            <a:off x="3313601" y="1672294"/>
            <a:ext cx="1968633"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kumimoji="1" lang="en-US" altLang="ja-JP" sz="2000" b="1">
                <a:latin typeface="Meiryo UI" panose="020B0604030504040204" pitchFamily="50" charset="-128"/>
                <a:ea typeface="Meiryo UI" panose="020B0604030504040204" pitchFamily="50" charset="-128"/>
              </a:rPr>
              <a:t>SIP4D</a:t>
            </a:r>
            <a:endParaRPr kumimoji="1" lang="ja-JP" altLang="en-US" sz="2000" b="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2699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4.1</a:t>
            </a:r>
            <a:r>
              <a:rPr lang="ja-JP" altLang="en-US"/>
              <a:t>．実証実験例（ゼロカーボンシティ）</a:t>
            </a:r>
          </a:p>
        </p:txBody>
      </p:sp>
      <p:sp>
        <p:nvSpPr>
          <p:cNvPr id="4" name="正方形/長方形 3">
            <a:extLst>
              <a:ext uri="{FF2B5EF4-FFF2-40B4-BE49-F238E27FC236}">
                <a16:creationId xmlns:a16="http://schemas.microsoft.com/office/drawing/2014/main" id="{70EA5237-86DB-4DA9-AEB7-8AC7C5D9EA52}"/>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自治体の公用車</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主に</a:t>
            </a:r>
            <a:r>
              <a:rPr lang="en-US" altLang="ja-JP" sz="1800">
                <a:solidFill>
                  <a:schemeClr val="bg1"/>
                </a:solidFill>
                <a:latin typeface="Meiryo UI" panose="020B0604030504040204" pitchFamily="50" charset="-128"/>
                <a:ea typeface="Meiryo UI" panose="020B0604030504040204" pitchFamily="50" charset="-128"/>
              </a:rPr>
              <a:t>EV)</a:t>
            </a:r>
            <a:r>
              <a:rPr lang="ja-JP" altLang="en-US" sz="1800">
                <a:solidFill>
                  <a:schemeClr val="bg1"/>
                </a:solidFill>
                <a:latin typeface="Meiryo UI" panose="020B0604030504040204" pitchFamily="50" charset="-128"/>
                <a:ea typeface="Meiryo UI" panose="020B0604030504040204" pitchFamily="50" charset="-128"/>
              </a:rPr>
              <a:t>データ</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交通分野</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やオープンデータ</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環境分野</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をコネクタで収集し、データ可視化ツールで</a:t>
            </a:r>
            <a:r>
              <a:rPr lang="en-US" altLang="ja-JP" sz="1800">
                <a:solidFill>
                  <a:schemeClr val="bg1"/>
                </a:solidFill>
                <a:latin typeface="Meiryo UI" panose="020B0604030504040204" pitchFamily="50" charset="-128"/>
                <a:ea typeface="Meiryo UI" panose="020B0604030504040204" pitchFamily="50" charset="-128"/>
              </a:rPr>
              <a:t>CO2</a:t>
            </a:r>
            <a:r>
              <a:rPr lang="ja-JP" altLang="en-US" sz="1800">
                <a:solidFill>
                  <a:schemeClr val="bg1"/>
                </a:solidFill>
                <a:latin typeface="Meiryo UI" panose="020B0604030504040204" pitchFamily="50" charset="-128"/>
                <a:ea typeface="Meiryo UI" panose="020B0604030504040204" pitchFamily="50" charset="-128"/>
              </a:rPr>
              <a:t>排出量や動線情報を可視化する。</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自治体の交通・環境施策に活用し、ゼロカーボンシティの実現に貢献。</a:t>
            </a:r>
          </a:p>
        </p:txBody>
      </p:sp>
      <p:sp>
        <p:nvSpPr>
          <p:cNvPr id="5" name="正方形/長方形 4">
            <a:extLst>
              <a:ext uri="{FF2B5EF4-FFF2-40B4-BE49-F238E27FC236}">
                <a16:creationId xmlns:a16="http://schemas.microsoft.com/office/drawing/2014/main" id="{A233963A-2DAD-4857-87C5-76FB826E53D1}"/>
              </a:ext>
            </a:extLst>
          </p:cNvPr>
          <p:cNvSpPr/>
          <p:nvPr/>
        </p:nvSpPr>
        <p:spPr bwMode="auto">
          <a:xfrm>
            <a:off x="509103" y="2491798"/>
            <a:ext cx="2384924" cy="3159060"/>
          </a:xfrm>
          <a:prstGeom prst="rect">
            <a:avLst/>
          </a:prstGeom>
          <a:noFill/>
          <a:ln w="19050">
            <a:solidFill>
              <a:schemeClr val="accent6">
                <a:lumMod val="75000"/>
              </a:schemeClr>
            </a:solidFill>
            <a:miter lim="800000"/>
            <a:headEnd/>
            <a:tailEnd/>
          </a:ln>
          <a:effectLst/>
        </p:spPr>
        <p:txBody>
          <a:bodyPr wrap="none" rtlCol="0" anchor="b" anchorCtr="0">
            <a:noAutofit/>
          </a:bodyPr>
          <a:lstStyle/>
          <a:p>
            <a:pPr algn="ctr" fontAlgn="base">
              <a:lnSpc>
                <a:spcPct val="90000"/>
              </a:lnSpc>
              <a:spcBef>
                <a:spcPct val="0"/>
              </a:spcBef>
              <a:spcAft>
                <a:spcPct val="0"/>
              </a:spcAft>
            </a:pPr>
            <a:r>
              <a:rPr lang="ja-JP" altLang="en-US" b="1">
                <a:solidFill>
                  <a:srgbClr val="F79646">
                    <a:lumMod val="75000"/>
                  </a:srgbClr>
                </a:solidFill>
                <a:latin typeface="Meiryo UI" panose="020B0604030504040204" pitchFamily="50" charset="-128"/>
                <a:ea typeface="Meiryo UI" panose="020B0604030504040204" pitchFamily="50" charset="-128"/>
              </a:rPr>
              <a:t>自治体</a:t>
            </a:r>
            <a:r>
              <a:rPr lang="en-US" altLang="ja-JP" b="1">
                <a:solidFill>
                  <a:srgbClr val="F79646">
                    <a:lumMod val="75000"/>
                  </a:srgbClr>
                </a:solidFill>
                <a:latin typeface="Meiryo UI" panose="020B0604030504040204" pitchFamily="50" charset="-128"/>
                <a:ea typeface="Meiryo UI" panose="020B0604030504040204" pitchFamily="50" charset="-128"/>
              </a:rPr>
              <a:t>B</a:t>
            </a:r>
            <a:endParaRPr lang="ja-JP" altLang="en-US" sz="2400" b="1">
              <a:solidFill>
                <a:srgbClr val="F79646">
                  <a:lumMod val="75000"/>
                </a:srgb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10DED48-54D7-4C24-8E7E-BFF4757483E5}"/>
              </a:ext>
            </a:extLst>
          </p:cNvPr>
          <p:cNvSpPr/>
          <p:nvPr/>
        </p:nvSpPr>
        <p:spPr bwMode="auto">
          <a:xfrm>
            <a:off x="9239135" y="1872382"/>
            <a:ext cx="2243346" cy="2398216"/>
          </a:xfrm>
          <a:prstGeom prst="rect">
            <a:avLst/>
          </a:prstGeom>
          <a:noFill/>
          <a:ln w="19050">
            <a:solidFill>
              <a:srgbClr val="558ED5"/>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b="1">
                <a:solidFill>
                  <a:srgbClr val="558ED5"/>
                </a:solidFill>
                <a:latin typeface="Meiryo UI" panose="020B0604030504040204" pitchFamily="50" charset="-128"/>
                <a:ea typeface="Meiryo UI" panose="020B0604030504040204" pitchFamily="50" charset="-128"/>
              </a:rPr>
              <a:t>自動車メーカ等</a:t>
            </a:r>
          </a:p>
        </p:txBody>
      </p:sp>
      <p:sp>
        <p:nvSpPr>
          <p:cNvPr id="7" name="正方形/長方形 6">
            <a:extLst>
              <a:ext uri="{FF2B5EF4-FFF2-40B4-BE49-F238E27FC236}">
                <a16:creationId xmlns:a16="http://schemas.microsoft.com/office/drawing/2014/main" id="{123B1FEA-A447-4BCB-B4EC-E3EE9A012275}"/>
              </a:ext>
            </a:extLst>
          </p:cNvPr>
          <p:cNvSpPr/>
          <p:nvPr/>
        </p:nvSpPr>
        <p:spPr bwMode="auto">
          <a:xfrm>
            <a:off x="4762111" y="2738813"/>
            <a:ext cx="3170361" cy="2584573"/>
          </a:xfrm>
          <a:prstGeom prst="rect">
            <a:avLst/>
          </a:prstGeom>
          <a:solidFill>
            <a:schemeClr val="bg1"/>
          </a:solidFill>
          <a:ln w="19050">
            <a:solidFill>
              <a:schemeClr val="accent5">
                <a:lumMod val="75000"/>
              </a:schemeClr>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b="1">
                <a:solidFill>
                  <a:srgbClr val="4BACC6">
                    <a:lumMod val="75000"/>
                  </a:srgbClr>
                </a:solidFill>
                <a:latin typeface="Meiryo UI" panose="020B0604030504040204" pitchFamily="50" charset="-128"/>
                <a:ea typeface="Meiryo UI" panose="020B0604030504040204" pitchFamily="50" charset="-128"/>
              </a:rPr>
              <a:t>データ活用支援事業者</a:t>
            </a:r>
          </a:p>
        </p:txBody>
      </p:sp>
      <p:sp>
        <p:nvSpPr>
          <p:cNvPr id="8" name="正方形/長方形 7">
            <a:extLst>
              <a:ext uri="{FF2B5EF4-FFF2-40B4-BE49-F238E27FC236}">
                <a16:creationId xmlns:a16="http://schemas.microsoft.com/office/drawing/2014/main" id="{FD64A054-B3AE-4922-94DC-7BA58FD62327}"/>
              </a:ext>
            </a:extLst>
          </p:cNvPr>
          <p:cNvSpPr/>
          <p:nvPr/>
        </p:nvSpPr>
        <p:spPr bwMode="auto">
          <a:xfrm>
            <a:off x="654037" y="1872381"/>
            <a:ext cx="2384924" cy="3284269"/>
          </a:xfrm>
          <a:prstGeom prst="rect">
            <a:avLst/>
          </a:prstGeom>
          <a:solidFill>
            <a:schemeClr val="bg1"/>
          </a:solidFill>
          <a:ln w="19050">
            <a:solidFill>
              <a:schemeClr val="accent6">
                <a:lumMod val="75000"/>
              </a:schemeClr>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b="1">
                <a:solidFill>
                  <a:srgbClr val="F79646">
                    <a:lumMod val="75000"/>
                  </a:srgbClr>
                </a:solidFill>
                <a:latin typeface="Meiryo UI" panose="020B0604030504040204" pitchFamily="50" charset="-128"/>
                <a:ea typeface="Meiryo UI" panose="020B0604030504040204" pitchFamily="50" charset="-128"/>
              </a:rPr>
              <a:t>自治体</a:t>
            </a:r>
            <a:r>
              <a:rPr lang="en-US" altLang="ja-JP" b="1">
                <a:solidFill>
                  <a:srgbClr val="F79646">
                    <a:lumMod val="75000"/>
                  </a:srgbClr>
                </a:solidFill>
                <a:latin typeface="Meiryo UI" panose="020B0604030504040204" pitchFamily="50" charset="-128"/>
                <a:ea typeface="Meiryo UI" panose="020B0604030504040204" pitchFamily="50" charset="-128"/>
              </a:rPr>
              <a:t>A</a:t>
            </a:r>
            <a:endParaRPr lang="ja-JP" altLang="en-US" sz="2400" b="1">
              <a:solidFill>
                <a:srgbClr val="F79646">
                  <a:lumMod val="75000"/>
                </a:srgbClr>
              </a:solidFill>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F6A3406B-59FD-4DAB-9C1B-1E4914519E99}"/>
              </a:ext>
            </a:extLst>
          </p:cNvPr>
          <p:cNvCxnSpPr>
            <a:cxnSpLocks/>
          </p:cNvCxnSpPr>
          <p:nvPr/>
        </p:nvCxnSpPr>
        <p:spPr bwMode="auto">
          <a:xfrm>
            <a:off x="3038961" y="2238765"/>
            <a:ext cx="6200174" cy="0"/>
          </a:xfrm>
          <a:prstGeom prst="straightConnector1">
            <a:avLst/>
          </a:prstGeom>
          <a:noFill/>
          <a:ln w="9525" cap="flat" cmpd="sng" algn="ctr">
            <a:solidFill>
              <a:schemeClr val="tx1"/>
            </a:solidFill>
            <a:prstDash val="solid"/>
            <a:round/>
            <a:headEnd type="none" w="med" len="med"/>
            <a:tailEnd type="triangle"/>
          </a:ln>
          <a:effectLst/>
        </p:spPr>
      </p:cxnSp>
      <p:pic>
        <p:nvPicPr>
          <p:cNvPr id="10" name="Picture 2">
            <a:extLst>
              <a:ext uri="{FF2B5EF4-FFF2-40B4-BE49-F238E27FC236}">
                <a16:creationId xmlns:a16="http://schemas.microsoft.com/office/drawing/2014/main" id="{AE63DDFB-693D-4E9E-84BE-9A9DC0F2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645" y="2499314"/>
            <a:ext cx="813555" cy="8160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D4738103-99C0-4EB0-924E-3090B1717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0" y="1628121"/>
            <a:ext cx="910696" cy="606523"/>
          </a:xfrm>
          <a:prstGeom prst="rect">
            <a:avLst/>
          </a:prstGeom>
          <a:noFill/>
          <a:extLst>
            <a:ext uri="{909E8E84-426E-40DD-AFC4-6F175D3DCCD1}">
              <a14:hiddenFill xmlns:a14="http://schemas.microsoft.com/office/drawing/2010/main">
                <a:solidFill>
                  <a:srgbClr val="FFFFFF"/>
                </a:solidFill>
              </a14:hiddenFill>
            </a:ext>
          </a:extLst>
        </p:spPr>
      </p:pic>
      <p:pic>
        <p:nvPicPr>
          <p:cNvPr id="12" name="グラフィックス 11" descr="コンピューター 枠線">
            <a:extLst>
              <a:ext uri="{FF2B5EF4-FFF2-40B4-BE49-F238E27FC236}">
                <a16:creationId xmlns:a16="http://schemas.microsoft.com/office/drawing/2014/main" id="{E8404FCB-A8CD-4EEA-84CE-B7EDE32466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9209" y="3805629"/>
            <a:ext cx="866124" cy="786597"/>
          </a:xfrm>
          <a:prstGeom prst="rect">
            <a:avLst/>
          </a:prstGeom>
        </p:spPr>
      </p:pic>
      <p:cxnSp>
        <p:nvCxnSpPr>
          <p:cNvPr id="13" name="直線矢印コネクタ 12">
            <a:extLst>
              <a:ext uri="{FF2B5EF4-FFF2-40B4-BE49-F238E27FC236}">
                <a16:creationId xmlns:a16="http://schemas.microsoft.com/office/drawing/2014/main" id="{3751340C-4065-4E90-9E39-CCFB9A575255}"/>
              </a:ext>
            </a:extLst>
          </p:cNvPr>
          <p:cNvCxnSpPr>
            <a:cxnSpLocks/>
          </p:cNvCxnSpPr>
          <p:nvPr/>
        </p:nvCxnSpPr>
        <p:spPr bwMode="auto">
          <a:xfrm flipH="1">
            <a:off x="7932472" y="3500910"/>
            <a:ext cx="1306663" cy="0"/>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0CCE4D5C-ED54-4EA3-AA54-63F074914587}"/>
              </a:ext>
            </a:extLst>
          </p:cNvPr>
          <p:cNvCxnSpPr>
            <a:cxnSpLocks/>
            <a:stCxn id="20" idx="1"/>
          </p:cNvCxnSpPr>
          <p:nvPr/>
        </p:nvCxnSpPr>
        <p:spPr bwMode="auto">
          <a:xfrm flipH="1" flipV="1">
            <a:off x="7948866" y="4759987"/>
            <a:ext cx="1163006" cy="576800"/>
          </a:xfrm>
          <a:prstGeom prst="straightConnector1">
            <a:avLst/>
          </a:prstGeom>
          <a:noFill/>
          <a:ln w="9525" cap="flat" cmpd="sng" algn="ctr">
            <a:solidFill>
              <a:schemeClr val="tx1"/>
            </a:solidFill>
            <a:prstDash val="solid"/>
            <a:round/>
            <a:headEnd type="none" w="med" len="med"/>
            <a:tailEnd type="triangle"/>
          </a:ln>
          <a:effectLst/>
        </p:spPr>
      </p:cxnSp>
      <p:pic>
        <p:nvPicPr>
          <p:cNvPr id="15" name="Picture 2">
            <a:extLst>
              <a:ext uri="{FF2B5EF4-FFF2-40B4-BE49-F238E27FC236}">
                <a16:creationId xmlns:a16="http://schemas.microsoft.com/office/drawing/2014/main" id="{AF553D66-A8E7-4597-85B3-669178F29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146" y="3363780"/>
            <a:ext cx="813555" cy="816049"/>
          </a:xfrm>
          <a:prstGeom prst="rect">
            <a:avLst/>
          </a:prstGeom>
          <a:noFill/>
          <a:extLst>
            <a:ext uri="{909E8E84-426E-40DD-AFC4-6F175D3DCCD1}">
              <a14:hiddenFill xmlns:a14="http://schemas.microsoft.com/office/drawing/2010/main">
                <a:solidFill>
                  <a:srgbClr val="FFFFFF"/>
                </a:solidFill>
              </a14:hiddenFill>
            </a:ext>
          </a:extLst>
        </p:spPr>
      </p:pic>
      <p:pic>
        <p:nvPicPr>
          <p:cNvPr id="16" name="グラフィックス 15" descr="車 単色塗りつぶし">
            <a:extLst>
              <a:ext uri="{FF2B5EF4-FFF2-40B4-BE49-F238E27FC236}">
                <a16:creationId xmlns:a16="http://schemas.microsoft.com/office/drawing/2014/main" id="{F634B147-6EF9-4906-A985-A3FDF1AFC5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4844" y="1971011"/>
            <a:ext cx="670290" cy="608745"/>
          </a:xfrm>
          <a:prstGeom prst="rect">
            <a:avLst/>
          </a:prstGeom>
        </p:spPr>
      </p:pic>
      <p:pic>
        <p:nvPicPr>
          <p:cNvPr id="17" name="グラフィックス 16" descr="車 単色塗りつぶし">
            <a:extLst>
              <a:ext uri="{FF2B5EF4-FFF2-40B4-BE49-F238E27FC236}">
                <a16:creationId xmlns:a16="http://schemas.microsoft.com/office/drawing/2014/main" id="{E54FBAFF-E3AA-4682-AD4D-AED3A57218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7263" y="2184176"/>
            <a:ext cx="670290" cy="608745"/>
          </a:xfrm>
          <a:prstGeom prst="rect">
            <a:avLst/>
          </a:prstGeom>
        </p:spPr>
      </p:pic>
      <p:cxnSp>
        <p:nvCxnSpPr>
          <p:cNvPr id="18" name="直線矢印コネクタ 17">
            <a:extLst>
              <a:ext uri="{FF2B5EF4-FFF2-40B4-BE49-F238E27FC236}">
                <a16:creationId xmlns:a16="http://schemas.microsoft.com/office/drawing/2014/main" id="{3ABB0D14-E811-4567-B04A-DBEF60C8DC22}"/>
              </a:ext>
            </a:extLst>
          </p:cNvPr>
          <p:cNvCxnSpPr>
            <a:cxnSpLocks/>
          </p:cNvCxnSpPr>
          <p:nvPr/>
        </p:nvCxnSpPr>
        <p:spPr bwMode="auto">
          <a:xfrm flipH="1">
            <a:off x="3088056" y="3572655"/>
            <a:ext cx="1624960" cy="0"/>
          </a:xfrm>
          <a:prstGeom prst="straightConnector1">
            <a:avLst/>
          </a:prstGeom>
          <a:noFill/>
          <a:ln w="9525" cap="flat" cmpd="sng" algn="ctr">
            <a:solidFill>
              <a:schemeClr val="tx1"/>
            </a:solidFill>
            <a:prstDash val="solid"/>
            <a:round/>
            <a:headEnd type="none" w="med" len="med"/>
            <a:tailEnd type="triangle"/>
          </a:ln>
          <a:effectLst/>
        </p:spPr>
      </p:cxnSp>
      <p:grpSp>
        <p:nvGrpSpPr>
          <p:cNvPr id="19" name="グループ化 18">
            <a:extLst>
              <a:ext uri="{FF2B5EF4-FFF2-40B4-BE49-F238E27FC236}">
                <a16:creationId xmlns:a16="http://schemas.microsoft.com/office/drawing/2014/main" id="{3A08C3B8-2CD2-4A4E-8D49-717C6B84DFA6}"/>
              </a:ext>
            </a:extLst>
          </p:cNvPr>
          <p:cNvGrpSpPr/>
          <p:nvPr/>
        </p:nvGrpSpPr>
        <p:grpSpPr>
          <a:xfrm>
            <a:off x="9111873" y="4799216"/>
            <a:ext cx="2370606" cy="1075143"/>
            <a:chOff x="6917556" y="5213141"/>
            <a:chExt cx="1901507" cy="902310"/>
          </a:xfrm>
        </p:grpSpPr>
        <p:sp>
          <p:nvSpPr>
            <p:cNvPr id="20" name="正方形/長方形 19">
              <a:extLst>
                <a:ext uri="{FF2B5EF4-FFF2-40B4-BE49-F238E27FC236}">
                  <a16:creationId xmlns:a16="http://schemas.microsoft.com/office/drawing/2014/main" id="{229669DC-4BD9-45D4-A408-6F89523690B2}"/>
                </a:ext>
              </a:extLst>
            </p:cNvPr>
            <p:cNvSpPr/>
            <p:nvPr/>
          </p:nvSpPr>
          <p:spPr bwMode="auto">
            <a:xfrm>
              <a:off x="6917556" y="5213141"/>
              <a:ext cx="1901507" cy="902310"/>
            </a:xfrm>
            <a:prstGeom prst="rect">
              <a:avLst/>
            </a:prstGeom>
            <a:solidFill>
              <a:schemeClr val="bg1"/>
            </a:solidFill>
            <a:ln w="19050">
              <a:solidFill>
                <a:schemeClr val="accent3">
                  <a:lumMod val="75000"/>
                </a:schemeClr>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sz="1600">
                  <a:solidFill>
                    <a:prstClr val="black"/>
                  </a:solidFill>
                  <a:latin typeface="Meiryo UI" panose="020B0604030504040204" pitchFamily="50" charset="-128"/>
                  <a:ea typeface="Meiryo UI" panose="020B0604030504040204" pitchFamily="50" charset="-128"/>
                </a:rPr>
                <a:t>環境・交通オープンデータ</a:t>
              </a:r>
            </a:p>
          </p:txBody>
        </p:sp>
        <p:pic>
          <p:nvPicPr>
            <p:cNvPr id="21" name="グラフィックス 20" descr="ドキュメント 枠線">
              <a:extLst>
                <a:ext uri="{FF2B5EF4-FFF2-40B4-BE49-F238E27FC236}">
                  <a16:creationId xmlns:a16="http://schemas.microsoft.com/office/drawing/2014/main" id="{5585A7FE-FE63-4E7B-9048-1A4491879D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0729" y="5516179"/>
              <a:ext cx="481281" cy="481281"/>
            </a:xfrm>
            <a:prstGeom prst="rect">
              <a:avLst/>
            </a:prstGeom>
          </p:spPr>
        </p:pic>
      </p:grpSp>
      <p:sp>
        <p:nvSpPr>
          <p:cNvPr id="22" name="テキスト ボックス 21">
            <a:extLst>
              <a:ext uri="{FF2B5EF4-FFF2-40B4-BE49-F238E27FC236}">
                <a16:creationId xmlns:a16="http://schemas.microsoft.com/office/drawing/2014/main" id="{BD1F82E4-72FA-4BD1-AEF3-BC8C9046CBE9}"/>
              </a:ext>
            </a:extLst>
          </p:cNvPr>
          <p:cNvSpPr txBox="1"/>
          <p:nvPr/>
        </p:nvSpPr>
        <p:spPr>
          <a:xfrm>
            <a:off x="5427107" y="3616724"/>
            <a:ext cx="2203126" cy="286232"/>
          </a:xfrm>
          <a:prstGeom prst="rect">
            <a:avLst/>
          </a:prstGeom>
          <a:noFill/>
        </p:spPr>
        <p:txBody>
          <a:bodyPr wrap="square" rtlCol="0">
            <a:spAutoFit/>
          </a:bodyPr>
          <a:lstStyle/>
          <a:p>
            <a:pPr fontAlgn="base">
              <a:lnSpc>
                <a:spcPct val="90000"/>
              </a:lnSpc>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データ可視化ツール</a:t>
            </a:r>
          </a:p>
        </p:txBody>
      </p:sp>
      <p:pic>
        <p:nvPicPr>
          <p:cNvPr id="23" name="グラフィックス 22" descr="ドキュメント 枠線">
            <a:extLst>
              <a:ext uri="{FF2B5EF4-FFF2-40B4-BE49-F238E27FC236}">
                <a16:creationId xmlns:a16="http://schemas.microsoft.com/office/drawing/2014/main" id="{90134F13-2412-4A26-AC23-3103437BF0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59766" y="3399204"/>
            <a:ext cx="771632" cy="700781"/>
          </a:xfrm>
          <a:prstGeom prst="rect">
            <a:avLst/>
          </a:prstGeom>
        </p:spPr>
      </p:pic>
      <p:sp>
        <p:nvSpPr>
          <p:cNvPr id="24" name="テキスト ボックス 23">
            <a:extLst>
              <a:ext uri="{FF2B5EF4-FFF2-40B4-BE49-F238E27FC236}">
                <a16:creationId xmlns:a16="http://schemas.microsoft.com/office/drawing/2014/main" id="{67970C57-00DD-4116-8F98-C244056760B7}"/>
              </a:ext>
            </a:extLst>
          </p:cNvPr>
          <p:cNvSpPr txBox="1"/>
          <p:nvPr/>
        </p:nvSpPr>
        <p:spPr>
          <a:xfrm>
            <a:off x="5299614" y="1872380"/>
            <a:ext cx="2573959" cy="313932"/>
          </a:xfrm>
          <a:prstGeom prst="rect">
            <a:avLst/>
          </a:prstGeom>
          <a:noFill/>
        </p:spPr>
        <p:txBody>
          <a:bodyPr wrap="square" rtlCol="0">
            <a:spAutoFit/>
          </a:bodyPr>
          <a:lstStyle/>
          <a:p>
            <a:pPr fontAlgn="base">
              <a:lnSpc>
                <a:spcPct val="90000"/>
              </a:lnSpc>
              <a:spcBef>
                <a:spcPct val="0"/>
              </a:spcBef>
              <a:spcAft>
                <a:spcPct val="0"/>
              </a:spcAft>
            </a:pPr>
            <a:r>
              <a:rPr lang="ja-JP" altLang="en-US" sz="1600">
                <a:solidFill>
                  <a:prstClr val="black"/>
                </a:solidFill>
                <a:latin typeface="Meiryo UI" panose="020B0604030504040204" pitchFamily="50" charset="-128"/>
                <a:ea typeface="Meiryo UI" panose="020B0604030504040204" pitchFamily="50" charset="-128"/>
              </a:rPr>
              <a:t>①公用車データの取得</a:t>
            </a:r>
            <a:endParaRPr lang="ja-JP" altLang="en-US">
              <a:solidFill>
                <a:prstClr val="black"/>
              </a:solidFill>
              <a:latin typeface="Meiryo UI" panose="020B0604030504040204" pitchFamily="50" charset="-128"/>
              <a:ea typeface="Meiryo UI" panose="020B0604030504040204" pitchFamily="50" charset="-128"/>
            </a:endParaRPr>
          </a:p>
        </p:txBody>
      </p:sp>
      <p:sp>
        <p:nvSpPr>
          <p:cNvPr id="25" name="矢印: 下 24">
            <a:extLst>
              <a:ext uri="{FF2B5EF4-FFF2-40B4-BE49-F238E27FC236}">
                <a16:creationId xmlns:a16="http://schemas.microsoft.com/office/drawing/2014/main" id="{35146DCE-0B7A-422F-A436-D966691B0261}"/>
              </a:ext>
            </a:extLst>
          </p:cNvPr>
          <p:cNvSpPr/>
          <p:nvPr/>
        </p:nvSpPr>
        <p:spPr bwMode="auto">
          <a:xfrm>
            <a:off x="9547918" y="2914277"/>
            <a:ext cx="367188" cy="46457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4481F0C4-8CBF-451A-9D4F-A128F9AA3565}"/>
              </a:ext>
            </a:extLst>
          </p:cNvPr>
          <p:cNvSpPr txBox="1"/>
          <p:nvPr/>
        </p:nvSpPr>
        <p:spPr>
          <a:xfrm>
            <a:off x="10058367" y="3478504"/>
            <a:ext cx="1709639" cy="674031"/>
          </a:xfrm>
          <a:prstGeom prst="rect">
            <a:avLst/>
          </a:prstGeom>
          <a:solidFill>
            <a:schemeClr val="bg1"/>
          </a:solid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②取得したデータを</a:t>
            </a:r>
            <a:endParaRPr lang="en-US" altLang="ja-JP" sz="1400">
              <a:solidFill>
                <a:prstClr val="black"/>
              </a:solidFill>
              <a:latin typeface="Meiryo UI" panose="020B0604030504040204" pitchFamily="50" charset="-128"/>
              <a:ea typeface="Meiryo UI" panose="020B0604030504040204" pitchFamily="50" charset="-128"/>
            </a:endParaRPr>
          </a:p>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データカタログ作成ツールで登録</a:t>
            </a:r>
          </a:p>
        </p:txBody>
      </p:sp>
      <p:sp>
        <p:nvSpPr>
          <p:cNvPr id="27" name="テキスト ボックス 26">
            <a:extLst>
              <a:ext uri="{FF2B5EF4-FFF2-40B4-BE49-F238E27FC236}">
                <a16:creationId xmlns:a16="http://schemas.microsoft.com/office/drawing/2014/main" id="{0FE43434-86AC-4F2F-A20A-51553CFFB08E}"/>
              </a:ext>
            </a:extLst>
          </p:cNvPr>
          <p:cNvSpPr txBox="1"/>
          <p:nvPr/>
        </p:nvSpPr>
        <p:spPr>
          <a:xfrm>
            <a:off x="7853996" y="3830968"/>
            <a:ext cx="1496109" cy="535531"/>
          </a:xfrm>
          <a:prstGeom prst="rect">
            <a:avLst/>
          </a:prstGeom>
          <a:noFill/>
        </p:spPr>
        <p:txBody>
          <a:bodyPr wrap="square" rtlCol="0">
            <a:spAutoFit/>
          </a:bodyPr>
          <a:lstStyle/>
          <a:p>
            <a:pPr fontAlgn="base">
              <a:lnSpc>
                <a:spcPct val="90000"/>
              </a:lnSpc>
              <a:spcBef>
                <a:spcPct val="0"/>
              </a:spcBef>
              <a:spcAft>
                <a:spcPct val="0"/>
              </a:spcAft>
            </a:pPr>
            <a:r>
              <a:rPr lang="ja-JP" altLang="en-US" sz="1600">
                <a:solidFill>
                  <a:prstClr val="black"/>
                </a:solidFill>
                <a:latin typeface="Meiryo UI" panose="020B0604030504040204" pitchFamily="50" charset="-128"/>
                <a:ea typeface="Meiryo UI" panose="020B0604030504040204" pitchFamily="50" charset="-128"/>
              </a:rPr>
              <a:t>③横断検索で</a:t>
            </a:r>
            <a:r>
              <a:rPr lang="en-US" altLang="ja-JP" sz="1600">
                <a:solidFill>
                  <a:prstClr val="black"/>
                </a:solidFill>
                <a:latin typeface="Meiryo UI" panose="020B0604030504040204" pitchFamily="50" charset="-128"/>
                <a:ea typeface="Meiryo UI" panose="020B0604030504040204" pitchFamily="50" charset="-128"/>
              </a:rPr>
              <a:t>EV</a:t>
            </a:r>
            <a:r>
              <a:rPr lang="ja-JP" altLang="en-US" sz="1600">
                <a:solidFill>
                  <a:prstClr val="black"/>
                </a:solidFill>
                <a:latin typeface="Meiryo UI" panose="020B0604030504040204" pitchFamily="50" charset="-128"/>
                <a:ea typeface="Meiryo UI" panose="020B0604030504040204" pitchFamily="50" charset="-128"/>
              </a:rPr>
              <a:t>データを取得</a:t>
            </a:r>
          </a:p>
        </p:txBody>
      </p:sp>
      <p:sp>
        <p:nvSpPr>
          <p:cNvPr id="28" name="矢印: 下 27">
            <a:extLst>
              <a:ext uri="{FF2B5EF4-FFF2-40B4-BE49-F238E27FC236}">
                <a16:creationId xmlns:a16="http://schemas.microsoft.com/office/drawing/2014/main" id="{98BC9289-73F9-4B5E-98C7-DB7A2CE2F769}"/>
              </a:ext>
            </a:extLst>
          </p:cNvPr>
          <p:cNvSpPr/>
          <p:nvPr/>
        </p:nvSpPr>
        <p:spPr bwMode="auto">
          <a:xfrm rot="2904128">
            <a:off x="6870835" y="3589032"/>
            <a:ext cx="333473" cy="51154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9" name="矢印: 下 28">
            <a:extLst>
              <a:ext uri="{FF2B5EF4-FFF2-40B4-BE49-F238E27FC236}">
                <a16:creationId xmlns:a16="http://schemas.microsoft.com/office/drawing/2014/main" id="{8C8DE74F-5A92-4305-A5AF-3321FCB032A6}"/>
              </a:ext>
            </a:extLst>
          </p:cNvPr>
          <p:cNvSpPr/>
          <p:nvPr/>
        </p:nvSpPr>
        <p:spPr bwMode="auto">
          <a:xfrm rot="7110328">
            <a:off x="6860088" y="4272205"/>
            <a:ext cx="333473" cy="51154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8F9EEED3-B8C5-4139-8D1E-B09A7BF337C5}"/>
              </a:ext>
            </a:extLst>
          </p:cNvPr>
          <p:cNvSpPr txBox="1"/>
          <p:nvPr/>
        </p:nvSpPr>
        <p:spPr>
          <a:xfrm>
            <a:off x="5389543" y="4584535"/>
            <a:ext cx="1783590" cy="4801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④収集したデータを可視化し公開</a:t>
            </a:r>
          </a:p>
        </p:txBody>
      </p:sp>
      <p:sp>
        <p:nvSpPr>
          <p:cNvPr id="31" name="矢印: 下 30">
            <a:extLst>
              <a:ext uri="{FF2B5EF4-FFF2-40B4-BE49-F238E27FC236}">
                <a16:creationId xmlns:a16="http://schemas.microsoft.com/office/drawing/2014/main" id="{1CB21481-A379-4032-8DB1-DA5C565F1402}"/>
              </a:ext>
            </a:extLst>
          </p:cNvPr>
          <p:cNvSpPr/>
          <p:nvPr/>
        </p:nvSpPr>
        <p:spPr bwMode="auto">
          <a:xfrm rot="5400000">
            <a:off x="5507802" y="3943153"/>
            <a:ext cx="333473" cy="51154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pic>
        <p:nvPicPr>
          <p:cNvPr id="32" name="グラフィックス 31" descr="ドキュメント 枠線">
            <a:extLst>
              <a:ext uri="{FF2B5EF4-FFF2-40B4-BE49-F238E27FC236}">
                <a16:creationId xmlns:a16="http://schemas.microsoft.com/office/drawing/2014/main" id="{A1B7768D-2B42-4192-B84F-98AAF03C34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6621" y="3759175"/>
            <a:ext cx="771632" cy="700781"/>
          </a:xfrm>
          <a:prstGeom prst="rect">
            <a:avLst/>
          </a:prstGeom>
        </p:spPr>
      </p:pic>
      <p:sp>
        <p:nvSpPr>
          <p:cNvPr id="33" name="テキスト ボックス 32">
            <a:extLst>
              <a:ext uri="{FF2B5EF4-FFF2-40B4-BE49-F238E27FC236}">
                <a16:creationId xmlns:a16="http://schemas.microsoft.com/office/drawing/2014/main" id="{01A9892D-A4A6-4545-9E8A-1FFF0A00146B}"/>
              </a:ext>
            </a:extLst>
          </p:cNvPr>
          <p:cNvSpPr txBox="1"/>
          <p:nvPr/>
        </p:nvSpPr>
        <p:spPr>
          <a:xfrm>
            <a:off x="3216906" y="2873061"/>
            <a:ext cx="1496109" cy="6740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⑤横断検索で可視化されたデータを取得</a:t>
            </a:r>
          </a:p>
        </p:txBody>
      </p:sp>
      <p:pic>
        <p:nvPicPr>
          <p:cNvPr id="34" name="グラフィックス 33" descr="ドキュメント 枠線">
            <a:extLst>
              <a:ext uri="{FF2B5EF4-FFF2-40B4-BE49-F238E27FC236}">
                <a16:creationId xmlns:a16="http://schemas.microsoft.com/office/drawing/2014/main" id="{BE6AAB52-7B69-46EF-B5EF-AC0DFDF56D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990" y="4170513"/>
            <a:ext cx="771632" cy="700781"/>
          </a:xfrm>
          <a:prstGeom prst="rect">
            <a:avLst/>
          </a:prstGeom>
        </p:spPr>
      </p:pic>
      <p:sp>
        <p:nvSpPr>
          <p:cNvPr id="35" name="矢印: 下 34">
            <a:extLst>
              <a:ext uri="{FF2B5EF4-FFF2-40B4-BE49-F238E27FC236}">
                <a16:creationId xmlns:a16="http://schemas.microsoft.com/office/drawing/2014/main" id="{D665C41B-307A-43E6-A8C0-97E4B6EDE3BE}"/>
              </a:ext>
            </a:extLst>
          </p:cNvPr>
          <p:cNvSpPr/>
          <p:nvPr/>
        </p:nvSpPr>
        <p:spPr bwMode="auto">
          <a:xfrm>
            <a:off x="874784" y="3665973"/>
            <a:ext cx="367188" cy="46457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00C951B5-6D5B-4007-9023-F5BE8417E245}"/>
              </a:ext>
            </a:extLst>
          </p:cNvPr>
          <p:cNvSpPr txBox="1"/>
          <p:nvPr/>
        </p:nvSpPr>
        <p:spPr>
          <a:xfrm>
            <a:off x="1398871" y="2946141"/>
            <a:ext cx="1739692" cy="4801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⑥取得したデータを環境・交通施策に活用</a:t>
            </a:r>
          </a:p>
        </p:txBody>
      </p:sp>
      <p:sp>
        <p:nvSpPr>
          <p:cNvPr id="37" name="テキスト ボックス 36">
            <a:extLst>
              <a:ext uri="{FF2B5EF4-FFF2-40B4-BE49-F238E27FC236}">
                <a16:creationId xmlns:a16="http://schemas.microsoft.com/office/drawing/2014/main" id="{413BD4BE-216F-4413-B598-765CA7EA7CB0}"/>
              </a:ext>
            </a:extLst>
          </p:cNvPr>
          <p:cNvSpPr txBox="1"/>
          <p:nvPr/>
        </p:nvSpPr>
        <p:spPr>
          <a:xfrm>
            <a:off x="1419903" y="4384201"/>
            <a:ext cx="1516468" cy="4801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⑦オープンデータとして公開</a:t>
            </a:r>
          </a:p>
        </p:txBody>
      </p:sp>
      <p:pic>
        <p:nvPicPr>
          <p:cNvPr id="38" name="Picture 8">
            <a:extLst>
              <a:ext uri="{FF2B5EF4-FFF2-40B4-BE49-F238E27FC236}">
                <a16:creationId xmlns:a16="http://schemas.microsoft.com/office/drawing/2014/main" id="{984B62A7-B6E9-4733-AB36-4F0C9402F7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89462" y="1602992"/>
            <a:ext cx="762045" cy="692075"/>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5942DEF5-07FB-4A19-8972-FD39F223AF73}"/>
              </a:ext>
            </a:extLst>
          </p:cNvPr>
          <p:cNvSpPr txBox="1"/>
          <p:nvPr/>
        </p:nvSpPr>
        <p:spPr>
          <a:xfrm>
            <a:off x="9097555" y="6052763"/>
            <a:ext cx="2353778" cy="427599"/>
          </a:xfrm>
          <a:prstGeom prst="rect">
            <a:avLst/>
          </a:prstGeom>
          <a:noFill/>
          <a:ln w="12700">
            <a:solidFill>
              <a:schemeClr val="tx1"/>
            </a:solidFill>
          </a:ln>
        </p:spPr>
        <p:txBody>
          <a:bodyPr wrap="square" rtlCol="0">
            <a:spAutoFit/>
          </a:bodyPr>
          <a:lstStyle/>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環境・交通施策に有効なオープンデータ等</a:t>
            </a:r>
            <a:endParaRPr lang="en-US" altLang="ja-JP" sz="1100">
              <a:solidFill>
                <a:prstClr val="black"/>
              </a:solidFill>
              <a:latin typeface="Meiryo UI" panose="020B0604030504040204" pitchFamily="50" charset="-128"/>
              <a:ea typeface="Meiryo UI" panose="020B0604030504040204" pitchFamily="50" charset="-128"/>
            </a:endParaRPr>
          </a:p>
        </p:txBody>
      </p:sp>
      <p:cxnSp>
        <p:nvCxnSpPr>
          <p:cNvPr id="40" name="直線コネクタ 39">
            <a:extLst>
              <a:ext uri="{FF2B5EF4-FFF2-40B4-BE49-F238E27FC236}">
                <a16:creationId xmlns:a16="http://schemas.microsoft.com/office/drawing/2014/main" id="{30526556-F240-42D8-8C83-9DFECEF29D38}"/>
              </a:ext>
            </a:extLst>
          </p:cNvPr>
          <p:cNvCxnSpPr>
            <a:cxnSpLocks/>
            <a:stCxn id="59" idx="3"/>
          </p:cNvCxnSpPr>
          <p:nvPr/>
        </p:nvCxnSpPr>
        <p:spPr bwMode="auto">
          <a:xfrm>
            <a:off x="9996248" y="5622560"/>
            <a:ext cx="0" cy="455485"/>
          </a:xfrm>
          <a:prstGeom prst="line">
            <a:avLst/>
          </a:prstGeom>
          <a:no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EF3E1D4C-2184-44E5-A39D-72E671AE1C30}"/>
              </a:ext>
            </a:extLst>
          </p:cNvPr>
          <p:cNvCxnSpPr>
            <a:cxnSpLocks/>
            <a:stCxn id="7" idx="2"/>
          </p:cNvCxnSpPr>
          <p:nvPr/>
        </p:nvCxnSpPr>
        <p:spPr bwMode="auto">
          <a:xfrm flipH="1">
            <a:off x="6322744" y="5323386"/>
            <a:ext cx="24548" cy="263057"/>
          </a:xfrm>
          <a:prstGeom prst="line">
            <a:avLst/>
          </a:prstGeom>
          <a:noFill/>
          <a:ln w="19050" cap="flat" cmpd="sng" algn="ctr">
            <a:solidFill>
              <a:schemeClr val="tx1"/>
            </a:solidFill>
            <a:prstDash val="solid"/>
            <a:round/>
            <a:headEnd type="none" w="med" len="med"/>
            <a:tailEnd type="none" w="med" len="med"/>
          </a:ln>
          <a:effectLst/>
        </p:spPr>
      </p:cxnSp>
      <p:sp>
        <p:nvSpPr>
          <p:cNvPr id="42" name="テキスト ボックス 41">
            <a:extLst>
              <a:ext uri="{FF2B5EF4-FFF2-40B4-BE49-F238E27FC236}">
                <a16:creationId xmlns:a16="http://schemas.microsoft.com/office/drawing/2014/main" id="{A4E7544A-E887-4B1E-AB46-7F32BA616332}"/>
              </a:ext>
            </a:extLst>
          </p:cNvPr>
          <p:cNvSpPr txBox="1"/>
          <p:nvPr/>
        </p:nvSpPr>
        <p:spPr>
          <a:xfrm>
            <a:off x="3159684" y="4627747"/>
            <a:ext cx="1685081" cy="6740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⑨他の自治体との比較調査のため、データを取得</a:t>
            </a:r>
          </a:p>
        </p:txBody>
      </p:sp>
      <p:grpSp>
        <p:nvGrpSpPr>
          <p:cNvPr id="43" name="グループ化 42">
            <a:extLst>
              <a:ext uri="{FF2B5EF4-FFF2-40B4-BE49-F238E27FC236}">
                <a16:creationId xmlns:a16="http://schemas.microsoft.com/office/drawing/2014/main" id="{7517F88C-DAAF-46DF-9676-F301551860E1}"/>
              </a:ext>
            </a:extLst>
          </p:cNvPr>
          <p:cNvGrpSpPr/>
          <p:nvPr/>
        </p:nvGrpSpPr>
        <p:grpSpPr>
          <a:xfrm>
            <a:off x="5022051" y="5586443"/>
            <a:ext cx="2951845" cy="879691"/>
            <a:chOff x="3495421" y="5725912"/>
            <a:chExt cx="2228707" cy="759820"/>
          </a:xfrm>
        </p:grpSpPr>
        <p:sp>
          <p:nvSpPr>
            <p:cNvPr id="44" name="正方形/長方形 43">
              <a:extLst>
                <a:ext uri="{FF2B5EF4-FFF2-40B4-BE49-F238E27FC236}">
                  <a16:creationId xmlns:a16="http://schemas.microsoft.com/office/drawing/2014/main" id="{14B474E1-A4A0-4506-9E5D-2D002BE94B3E}"/>
                </a:ext>
              </a:extLst>
            </p:cNvPr>
            <p:cNvSpPr/>
            <p:nvPr/>
          </p:nvSpPr>
          <p:spPr bwMode="auto">
            <a:xfrm>
              <a:off x="3495421" y="5725912"/>
              <a:ext cx="2019084" cy="759820"/>
            </a:xfrm>
            <a:prstGeom prst="rect">
              <a:avLst/>
            </a:prstGeom>
            <a:solidFill>
              <a:schemeClr val="bg1"/>
            </a:solidFill>
            <a:ln w="12700">
              <a:solidFill>
                <a:schemeClr val="tx1"/>
              </a:solidFill>
              <a:miter lim="800000"/>
              <a:headEnd/>
              <a:tailEnd/>
            </a:ln>
            <a:effectLst/>
          </p:spPr>
          <p:txBody>
            <a:bodyPr wrap="none" rtlCol="0" anchor="t" anchorCtr="0">
              <a:noAutofit/>
            </a:bodyPr>
            <a:lstStyle/>
            <a:p>
              <a:pPr algn="ctr" fontAlgn="base">
                <a:lnSpc>
                  <a:spcPct val="90000"/>
                </a:lnSpc>
                <a:spcBef>
                  <a:spcPct val="0"/>
                </a:spcBef>
                <a:spcAft>
                  <a:spcPct val="0"/>
                </a:spcAft>
              </a:pPr>
              <a:endParaRPr lang="ja-JP" altLang="en-US">
                <a:solidFill>
                  <a:srgbClr val="4BACC6">
                    <a:lumMod val="75000"/>
                  </a:srgbClr>
                </a:solidFill>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65928C92-8ACC-4672-A289-F57E8D04E951}"/>
                </a:ext>
              </a:extLst>
            </p:cNvPr>
            <p:cNvSpPr txBox="1"/>
            <p:nvPr/>
          </p:nvSpPr>
          <p:spPr>
            <a:xfrm>
              <a:off x="3586257" y="5768309"/>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環境分野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100">
                  <a:solidFill>
                    <a:prstClr val="black"/>
                  </a:solidFill>
                  <a:latin typeface="Meiryo UI" panose="020B0604030504040204" pitchFamily="50" charset="-128"/>
                  <a:ea typeface="Meiryo UI" panose="020B0604030504040204" pitchFamily="50" charset="-128"/>
                </a:rPr>
                <a:t>CO2</a:t>
              </a:r>
              <a:r>
                <a:rPr lang="ja-JP" altLang="en-US" sz="1100">
                  <a:solidFill>
                    <a:prstClr val="black"/>
                  </a:solidFill>
                  <a:latin typeface="Meiryo UI" panose="020B0604030504040204" pitchFamily="50" charset="-128"/>
                  <a:ea typeface="Meiryo UI" panose="020B0604030504040204" pitchFamily="50" charset="-128"/>
                </a:rPr>
                <a:t>排出量</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電力消費量</a:t>
              </a:r>
            </a:p>
          </p:txBody>
        </p:sp>
        <p:sp>
          <p:nvSpPr>
            <p:cNvPr id="46" name="テキスト ボックス 45">
              <a:extLst>
                <a:ext uri="{FF2B5EF4-FFF2-40B4-BE49-F238E27FC236}">
                  <a16:creationId xmlns:a16="http://schemas.microsoft.com/office/drawing/2014/main" id="{EF8BCCF3-F41D-4C72-9E1D-9F653941F95C}"/>
                </a:ext>
              </a:extLst>
            </p:cNvPr>
            <p:cNvSpPr txBox="1"/>
            <p:nvPr/>
          </p:nvSpPr>
          <p:spPr>
            <a:xfrm>
              <a:off x="4550539" y="5770154"/>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交通分野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位置情報</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動線情報</a:t>
              </a:r>
            </a:p>
          </p:txBody>
        </p:sp>
        <p:sp>
          <p:nvSpPr>
            <p:cNvPr id="47" name="テキスト ボックス 46">
              <a:extLst>
                <a:ext uri="{FF2B5EF4-FFF2-40B4-BE49-F238E27FC236}">
                  <a16:creationId xmlns:a16="http://schemas.microsoft.com/office/drawing/2014/main" id="{F3A567BD-082F-48BA-935B-B036B162E819}"/>
                </a:ext>
              </a:extLst>
            </p:cNvPr>
            <p:cNvSpPr txBox="1"/>
            <p:nvPr/>
          </p:nvSpPr>
          <p:spPr>
            <a:xfrm>
              <a:off x="3586257" y="6254899"/>
              <a:ext cx="2019084" cy="211340"/>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latin typeface="Meiryo UI" panose="020B0604030504040204" pitchFamily="50" charset="-128"/>
                  <a:ea typeface="Meiryo UI" panose="020B0604030504040204" pitchFamily="50" charset="-128"/>
                </a:rPr>
                <a:t>等の</a:t>
              </a:r>
              <a:r>
                <a:rPr lang="en-US" altLang="ja-JP" sz="1100">
                  <a:solidFill>
                    <a:prstClr val="black"/>
                  </a:solidFill>
                  <a:latin typeface="Meiryo UI" panose="020B0604030504040204" pitchFamily="50" charset="-128"/>
                  <a:ea typeface="Meiryo UI" panose="020B0604030504040204" pitchFamily="50" charset="-128"/>
                </a:rPr>
                <a:t>EV</a:t>
              </a:r>
              <a:r>
                <a:rPr lang="ja-JP" altLang="en-US" sz="1100">
                  <a:solidFill>
                    <a:prstClr val="black"/>
                  </a:solidFill>
                  <a:latin typeface="Meiryo UI" panose="020B0604030504040204" pitchFamily="50" charset="-128"/>
                  <a:ea typeface="Meiryo UI" panose="020B0604030504040204" pitchFamily="50" charset="-128"/>
                </a:rPr>
                <a:t>データ、オープンデータ</a:t>
              </a:r>
              <a:endParaRPr lang="ja-JP" altLang="en-US">
                <a:solidFill>
                  <a:prstClr val="black"/>
                </a:solidFill>
                <a:latin typeface="Meiryo UI" panose="020B0604030504040204" pitchFamily="50" charset="-128"/>
                <a:ea typeface="Meiryo UI" panose="020B0604030504040204" pitchFamily="50" charset="-128"/>
              </a:endParaRPr>
            </a:p>
          </p:txBody>
        </p:sp>
      </p:grpSp>
      <p:grpSp>
        <p:nvGrpSpPr>
          <p:cNvPr id="48" name="グループ化 47">
            <a:extLst>
              <a:ext uri="{FF2B5EF4-FFF2-40B4-BE49-F238E27FC236}">
                <a16:creationId xmlns:a16="http://schemas.microsoft.com/office/drawing/2014/main" id="{3FEB3E73-0770-4A0E-80AE-2894E4E57A4A}"/>
              </a:ext>
            </a:extLst>
          </p:cNvPr>
          <p:cNvGrpSpPr/>
          <p:nvPr/>
        </p:nvGrpSpPr>
        <p:grpSpPr>
          <a:xfrm>
            <a:off x="504965" y="5777586"/>
            <a:ext cx="2951845" cy="879691"/>
            <a:chOff x="3495421" y="5725912"/>
            <a:chExt cx="2228707" cy="759820"/>
          </a:xfrm>
        </p:grpSpPr>
        <p:sp>
          <p:nvSpPr>
            <p:cNvPr id="49" name="正方形/長方形 48">
              <a:extLst>
                <a:ext uri="{FF2B5EF4-FFF2-40B4-BE49-F238E27FC236}">
                  <a16:creationId xmlns:a16="http://schemas.microsoft.com/office/drawing/2014/main" id="{046A51E8-271F-430D-B3C2-BE26E9626FEC}"/>
                </a:ext>
              </a:extLst>
            </p:cNvPr>
            <p:cNvSpPr/>
            <p:nvPr/>
          </p:nvSpPr>
          <p:spPr bwMode="auto">
            <a:xfrm>
              <a:off x="3495421" y="5725912"/>
              <a:ext cx="2019084" cy="759820"/>
            </a:xfrm>
            <a:prstGeom prst="rect">
              <a:avLst/>
            </a:prstGeom>
            <a:solidFill>
              <a:schemeClr val="bg1"/>
            </a:solidFill>
            <a:ln w="12700">
              <a:solidFill>
                <a:schemeClr val="tx1"/>
              </a:solidFill>
              <a:miter lim="800000"/>
              <a:headEnd/>
              <a:tailEnd/>
            </a:ln>
            <a:effectLst/>
          </p:spPr>
          <p:txBody>
            <a:bodyPr wrap="none" rtlCol="0" anchor="t" anchorCtr="0">
              <a:noAutofit/>
            </a:bodyPr>
            <a:lstStyle/>
            <a:p>
              <a:pPr algn="ctr" fontAlgn="base">
                <a:lnSpc>
                  <a:spcPct val="90000"/>
                </a:lnSpc>
                <a:spcBef>
                  <a:spcPct val="0"/>
                </a:spcBef>
                <a:spcAft>
                  <a:spcPct val="0"/>
                </a:spcAft>
              </a:pPr>
              <a:endParaRPr lang="ja-JP" altLang="en-US">
                <a:solidFill>
                  <a:srgbClr val="4BACC6">
                    <a:lumMod val="75000"/>
                  </a:srgbClr>
                </a:solidFill>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9018A797-9513-4D7D-A028-085FFCAF2BED}"/>
                </a:ext>
              </a:extLst>
            </p:cNvPr>
            <p:cNvSpPr txBox="1"/>
            <p:nvPr/>
          </p:nvSpPr>
          <p:spPr>
            <a:xfrm>
              <a:off x="3586257" y="5768309"/>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環境分野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100">
                  <a:solidFill>
                    <a:prstClr val="black"/>
                  </a:solidFill>
                  <a:latin typeface="Meiryo UI" panose="020B0604030504040204" pitchFamily="50" charset="-128"/>
                  <a:ea typeface="Meiryo UI" panose="020B0604030504040204" pitchFamily="50" charset="-128"/>
                </a:rPr>
                <a:t>CO2</a:t>
              </a:r>
              <a:r>
                <a:rPr lang="ja-JP" altLang="en-US" sz="1100">
                  <a:solidFill>
                    <a:prstClr val="black"/>
                  </a:solidFill>
                  <a:latin typeface="Meiryo UI" panose="020B0604030504040204" pitchFamily="50" charset="-128"/>
                  <a:ea typeface="Meiryo UI" panose="020B0604030504040204" pitchFamily="50" charset="-128"/>
                </a:rPr>
                <a:t>排出量</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電力消費量</a:t>
              </a:r>
            </a:p>
          </p:txBody>
        </p:sp>
        <p:sp>
          <p:nvSpPr>
            <p:cNvPr id="51" name="テキスト ボックス 50">
              <a:extLst>
                <a:ext uri="{FF2B5EF4-FFF2-40B4-BE49-F238E27FC236}">
                  <a16:creationId xmlns:a16="http://schemas.microsoft.com/office/drawing/2014/main" id="{D3E48AE6-6A9C-443B-A760-53B1F4C467F9}"/>
                </a:ext>
              </a:extLst>
            </p:cNvPr>
            <p:cNvSpPr txBox="1"/>
            <p:nvPr/>
          </p:nvSpPr>
          <p:spPr>
            <a:xfrm>
              <a:off x="4550539" y="5770154"/>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交通分野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位置情報</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動線情報</a:t>
              </a:r>
            </a:p>
          </p:txBody>
        </p:sp>
        <p:sp>
          <p:nvSpPr>
            <p:cNvPr id="52" name="テキスト ボックス 51">
              <a:extLst>
                <a:ext uri="{FF2B5EF4-FFF2-40B4-BE49-F238E27FC236}">
                  <a16:creationId xmlns:a16="http://schemas.microsoft.com/office/drawing/2014/main" id="{F797AAB0-81AF-4A4E-94D0-ADC7D33B3D95}"/>
                </a:ext>
              </a:extLst>
            </p:cNvPr>
            <p:cNvSpPr txBox="1"/>
            <p:nvPr/>
          </p:nvSpPr>
          <p:spPr>
            <a:xfrm>
              <a:off x="3586257" y="6254899"/>
              <a:ext cx="2019084" cy="211340"/>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latin typeface="Meiryo UI" panose="020B0604030504040204" pitchFamily="50" charset="-128"/>
                  <a:ea typeface="Meiryo UI" panose="020B0604030504040204" pitchFamily="50" charset="-128"/>
                </a:rPr>
                <a:t>等の</a:t>
              </a:r>
              <a:r>
                <a:rPr lang="en-US" altLang="ja-JP" sz="1100">
                  <a:solidFill>
                    <a:prstClr val="black"/>
                  </a:solidFill>
                  <a:latin typeface="Meiryo UI" panose="020B0604030504040204" pitchFamily="50" charset="-128"/>
                  <a:ea typeface="Meiryo UI" panose="020B0604030504040204" pitchFamily="50" charset="-128"/>
                </a:rPr>
                <a:t>EV</a:t>
              </a:r>
              <a:r>
                <a:rPr lang="ja-JP" altLang="en-US" sz="1100">
                  <a:solidFill>
                    <a:prstClr val="black"/>
                  </a:solidFill>
                  <a:latin typeface="Meiryo UI" panose="020B0604030504040204" pitchFamily="50" charset="-128"/>
                  <a:ea typeface="Meiryo UI" panose="020B0604030504040204" pitchFamily="50" charset="-128"/>
                </a:rPr>
                <a:t>データ、オープンデータ</a:t>
              </a:r>
              <a:endParaRPr lang="ja-JP" altLang="en-US">
                <a:solidFill>
                  <a:prstClr val="black"/>
                </a:solidFill>
                <a:latin typeface="Meiryo UI" panose="020B0604030504040204" pitchFamily="50" charset="-128"/>
                <a:ea typeface="Meiryo UI" panose="020B0604030504040204" pitchFamily="50" charset="-128"/>
              </a:endParaRPr>
            </a:p>
          </p:txBody>
        </p:sp>
      </p:grpSp>
      <p:cxnSp>
        <p:nvCxnSpPr>
          <p:cNvPr id="53" name="直線コネクタ 52">
            <a:extLst>
              <a:ext uri="{FF2B5EF4-FFF2-40B4-BE49-F238E27FC236}">
                <a16:creationId xmlns:a16="http://schemas.microsoft.com/office/drawing/2014/main" id="{9A553AFC-D6D6-4FD3-A2BF-04C87956FD31}"/>
              </a:ext>
            </a:extLst>
          </p:cNvPr>
          <p:cNvCxnSpPr>
            <a:cxnSpLocks/>
          </p:cNvCxnSpPr>
          <p:nvPr/>
        </p:nvCxnSpPr>
        <p:spPr bwMode="auto">
          <a:xfrm flipH="1">
            <a:off x="1047809" y="4823180"/>
            <a:ext cx="1" cy="950800"/>
          </a:xfrm>
          <a:prstGeom prst="line">
            <a:avLst/>
          </a:prstGeom>
          <a:noFill/>
          <a:ln w="19050" cap="flat" cmpd="sng" algn="ctr">
            <a:solidFill>
              <a:schemeClr val="tx1"/>
            </a:solidFill>
            <a:prstDash val="solid"/>
            <a:round/>
            <a:headEnd type="none" w="med" len="med"/>
            <a:tailEnd type="none" w="med" len="med"/>
          </a:ln>
          <a:effectLst/>
        </p:spPr>
      </p:cxnSp>
      <p:cxnSp>
        <p:nvCxnSpPr>
          <p:cNvPr id="54" name="コネクタ: カギ線 53">
            <a:extLst>
              <a:ext uri="{FF2B5EF4-FFF2-40B4-BE49-F238E27FC236}">
                <a16:creationId xmlns:a16="http://schemas.microsoft.com/office/drawing/2014/main" id="{39C07F06-CC6A-4591-B06C-F5183CC5E482}"/>
              </a:ext>
            </a:extLst>
          </p:cNvPr>
          <p:cNvCxnSpPr>
            <a:cxnSpLocks/>
            <a:stCxn id="37" idx="3"/>
            <a:endCxn id="71" idx="4"/>
          </p:cNvCxnSpPr>
          <p:nvPr/>
        </p:nvCxnSpPr>
        <p:spPr bwMode="auto">
          <a:xfrm flipH="1">
            <a:off x="2656959" y="4624267"/>
            <a:ext cx="279412" cy="789539"/>
          </a:xfrm>
          <a:prstGeom prst="bentConnector3">
            <a:avLst>
              <a:gd name="adj1" fmla="val -81815"/>
            </a:avLst>
          </a:prstGeom>
          <a:noFill/>
          <a:ln w="9525" cap="flat" cmpd="sng" algn="ctr">
            <a:solidFill>
              <a:schemeClr val="tx1"/>
            </a:solidFill>
            <a:prstDash val="solid"/>
            <a:round/>
            <a:headEnd type="none" w="med" len="med"/>
            <a:tailEnd type="triangle"/>
          </a:ln>
          <a:effectLst/>
        </p:spPr>
      </p:cxnSp>
      <p:grpSp>
        <p:nvGrpSpPr>
          <p:cNvPr id="55" name="グループ化 54">
            <a:extLst>
              <a:ext uri="{FF2B5EF4-FFF2-40B4-BE49-F238E27FC236}">
                <a16:creationId xmlns:a16="http://schemas.microsoft.com/office/drawing/2014/main" id="{7CA1A854-1924-4BF2-816E-FF5F5E0EA666}"/>
              </a:ext>
            </a:extLst>
          </p:cNvPr>
          <p:cNvGrpSpPr/>
          <p:nvPr/>
        </p:nvGrpSpPr>
        <p:grpSpPr>
          <a:xfrm>
            <a:off x="9460616" y="2338371"/>
            <a:ext cx="553488" cy="456902"/>
            <a:chOff x="3323061" y="3667776"/>
            <a:chExt cx="2174058" cy="1721980"/>
          </a:xfrm>
        </p:grpSpPr>
        <p:sp>
          <p:nvSpPr>
            <p:cNvPr id="56" name="円柱 55">
              <a:extLst>
                <a:ext uri="{FF2B5EF4-FFF2-40B4-BE49-F238E27FC236}">
                  <a16:creationId xmlns:a16="http://schemas.microsoft.com/office/drawing/2014/main" id="{39F93A24-E2A1-4420-88A2-E6B222170DE2}"/>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57" name="円弧 56">
              <a:extLst>
                <a:ext uri="{FF2B5EF4-FFF2-40B4-BE49-F238E27FC236}">
                  <a16:creationId xmlns:a16="http://schemas.microsoft.com/office/drawing/2014/main" id="{823E6011-3990-487A-BB8D-7CDBDBAB0F01}"/>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58" name="グループ化 57">
            <a:extLst>
              <a:ext uri="{FF2B5EF4-FFF2-40B4-BE49-F238E27FC236}">
                <a16:creationId xmlns:a16="http://schemas.microsoft.com/office/drawing/2014/main" id="{3B79EC62-1D25-44D2-B660-1BB32614EA51}"/>
              </a:ext>
            </a:extLst>
          </p:cNvPr>
          <p:cNvGrpSpPr/>
          <p:nvPr/>
        </p:nvGrpSpPr>
        <p:grpSpPr>
          <a:xfrm>
            <a:off x="9791714" y="5254701"/>
            <a:ext cx="409068" cy="367862"/>
            <a:chOff x="3323061" y="3667776"/>
            <a:chExt cx="2174058" cy="1721980"/>
          </a:xfrm>
        </p:grpSpPr>
        <p:sp>
          <p:nvSpPr>
            <p:cNvPr id="59" name="円柱 58">
              <a:extLst>
                <a:ext uri="{FF2B5EF4-FFF2-40B4-BE49-F238E27FC236}">
                  <a16:creationId xmlns:a16="http://schemas.microsoft.com/office/drawing/2014/main" id="{6EC8A273-1F26-4EFF-9AEA-A97601DE5E6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0" name="円弧 59">
              <a:extLst>
                <a:ext uri="{FF2B5EF4-FFF2-40B4-BE49-F238E27FC236}">
                  <a16:creationId xmlns:a16="http://schemas.microsoft.com/office/drawing/2014/main" id="{B8912D03-0B5B-4C50-B486-4C99959B8E8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61" name="グループ化 60">
            <a:extLst>
              <a:ext uri="{FF2B5EF4-FFF2-40B4-BE49-F238E27FC236}">
                <a16:creationId xmlns:a16="http://schemas.microsoft.com/office/drawing/2014/main" id="{CBEEC2B5-1093-4D4D-A2B3-44B4F6BF959E}"/>
              </a:ext>
            </a:extLst>
          </p:cNvPr>
          <p:cNvGrpSpPr/>
          <p:nvPr/>
        </p:nvGrpSpPr>
        <p:grpSpPr>
          <a:xfrm>
            <a:off x="7310663" y="3227180"/>
            <a:ext cx="553488" cy="456902"/>
            <a:chOff x="3323061" y="3667776"/>
            <a:chExt cx="2174058" cy="1721980"/>
          </a:xfrm>
        </p:grpSpPr>
        <p:sp>
          <p:nvSpPr>
            <p:cNvPr id="62" name="円柱 61">
              <a:extLst>
                <a:ext uri="{FF2B5EF4-FFF2-40B4-BE49-F238E27FC236}">
                  <a16:creationId xmlns:a16="http://schemas.microsoft.com/office/drawing/2014/main" id="{E155078B-6936-4D6C-916C-52FF4A2BB15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3" name="円弧 62">
              <a:extLst>
                <a:ext uri="{FF2B5EF4-FFF2-40B4-BE49-F238E27FC236}">
                  <a16:creationId xmlns:a16="http://schemas.microsoft.com/office/drawing/2014/main" id="{9366AF46-21E3-4BC9-8D26-6F4B1B190727}"/>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64" name="グループ化 63">
            <a:extLst>
              <a:ext uri="{FF2B5EF4-FFF2-40B4-BE49-F238E27FC236}">
                <a16:creationId xmlns:a16="http://schemas.microsoft.com/office/drawing/2014/main" id="{0B99C9C0-4553-4291-A5BC-D77F628FC52C}"/>
              </a:ext>
            </a:extLst>
          </p:cNvPr>
          <p:cNvGrpSpPr/>
          <p:nvPr/>
        </p:nvGrpSpPr>
        <p:grpSpPr>
          <a:xfrm>
            <a:off x="7303821" y="4547786"/>
            <a:ext cx="553488" cy="456902"/>
            <a:chOff x="3323061" y="3667776"/>
            <a:chExt cx="2174058" cy="1721980"/>
          </a:xfrm>
        </p:grpSpPr>
        <p:sp>
          <p:nvSpPr>
            <p:cNvPr id="65" name="円柱 64">
              <a:extLst>
                <a:ext uri="{FF2B5EF4-FFF2-40B4-BE49-F238E27FC236}">
                  <a16:creationId xmlns:a16="http://schemas.microsoft.com/office/drawing/2014/main" id="{29B57ADD-70B7-424B-AA4D-28329E5EC265}"/>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6" name="円弧 65">
              <a:extLst>
                <a:ext uri="{FF2B5EF4-FFF2-40B4-BE49-F238E27FC236}">
                  <a16:creationId xmlns:a16="http://schemas.microsoft.com/office/drawing/2014/main" id="{DC315DF8-AD60-4879-9B62-06B7FDDFBF85}"/>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67" name="グループ化 66">
            <a:extLst>
              <a:ext uri="{FF2B5EF4-FFF2-40B4-BE49-F238E27FC236}">
                <a16:creationId xmlns:a16="http://schemas.microsoft.com/office/drawing/2014/main" id="{C65162F2-C8B4-4ED1-90E9-B04AC71760BB}"/>
              </a:ext>
            </a:extLst>
          </p:cNvPr>
          <p:cNvGrpSpPr/>
          <p:nvPr/>
        </p:nvGrpSpPr>
        <p:grpSpPr>
          <a:xfrm>
            <a:off x="781636" y="3035361"/>
            <a:ext cx="553488" cy="456902"/>
            <a:chOff x="3323061" y="3667776"/>
            <a:chExt cx="2174058" cy="1721980"/>
          </a:xfrm>
        </p:grpSpPr>
        <p:sp>
          <p:nvSpPr>
            <p:cNvPr id="68" name="円柱 67">
              <a:extLst>
                <a:ext uri="{FF2B5EF4-FFF2-40B4-BE49-F238E27FC236}">
                  <a16:creationId xmlns:a16="http://schemas.microsoft.com/office/drawing/2014/main" id="{B0824A2D-8FC8-44A6-8ED3-0060F9E8BEC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9" name="円弧 68">
              <a:extLst>
                <a:ext uri="{FF2B5EF4-FFF2-40B4-BE49-F238E27FC236}">
                  <a16:creationId xmlns:a16="http://schemas.microsoft.com/office/drawing/2014/main" id="{963B6034-4BE4-43FC-9A31-2C3A6E3E2337}"/>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70" name="グループ化 69">
            <a:extLst>
              <a:ext uri="{FF2B5EF4-FFF2-40B4-BE49-F238E27FC236}">
                <a16:creationId xmlns:a16="http://schemas.microsoft.com/office/drawing/2014/main" id="{4A0C404C-F0E8-4BD0-8283-C24F10AB39D2}"/>
              </a:ext>
            </a:extLst>
          </p:cNvPr>
          <p:cNvGrpSpPr/>
          <p:nvPr/>
        </p:nvGrpSpPr>
        <p:grpSpPr>
          <a:xfrm>
            <a:off x="2185787" y="5216908"/>
            <a:ext cx="471172" cy="393796"/>
            <a:chOff x="3323061" y="3667776"/>
            <a:chExt cx="2174058" cy="1721980"/>
          </a:xfrm>
        </p:grpSpPr>
        <p:sp>
          <p:nvSpPr>
            <p:cNvPr id="71" name="円柱 70">
              <a:extLst>
                <a:ext uri="{FF2B5EF4-FFF2-40B4-BE49-F238E27FC236}">
                  <a16:creationId xmlns:a16="http://schemas.microsoft.com/office/drawing/2014/main" id="{66D06009-5232-42E2-929B-23BF5A3A321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72" name="円弧 71">
              <a:extLst>
                <a:ext uri="{FF2B5EF4-FFF2-40B4-BE49-F238E27FC236}">
                  <a16:creationId xmlns:a16="http://schemas.microsoft.com/office/drawing/2014/main" id="{BB2F234B-643E-4FE1-9F64-7AB024E61AB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89632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4.2</a:t>
            </a:r>
            <a:r>
              <a:rPr lang="ja-JP" altLang="en-US">
                <a:cs typeface="Meiryo UI" panose="020B0604030504040204" pitchFamily="50" charset="-128"/>
              </a:rPr>
              <a:t>．スマートシティのユースケース</a:t>
            </a:r>
            <a:r>
              <a:rPr lang="ja-JP" altLang="en-US"/>
              <a:t> </a:t>
            </a:r>
            <a:r>
              <a:rPr lang="en-US" altLang="ja-JP"/>
              <a:t>(</a:t>
            </a:r>
            <a:r>
              <a:rPr lang="ja-JP" altLang="en-US"/>
              <a:t>交通情報の活用</a:t>
            </a:r>
            <a:r>
              <a:rPr lang="en-US" altLang="ja-JP"/>
              <a:t>)</a:t>
            </a:r>
            <a:endParaRPr lang="ja-JP" altLang="en-US"/>
          </a:p>
        </p:txBody>
      </p:sp>
      <p:sp>
        <p:nvSpPr>
          <p:cNvPr id="4" name="正方形/長方形 3">
            <a:extLst>
              <a:ext uri="{FF2B5EF4-FFF2-40B4-BE49-F238E27FC236}">
                <a16:creationId xmlns:a16="http://schemas.microsoft.com/office/drawing/2014/main" id="{41B09A37-DDBB-40A4-81B0-449DE5163F04}"/>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自治体が主要な信号機・街灯等にセンサーを設置し、交通量や渋滞状況を取得して、交通施策に活用。</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オープンデータとしても公開</a:t>
            </a:r>
            <a:r>
              <a:rPr lang="en-US" altLang="ja-JP" sz="1800">
                <a:solidFill>
                  <a:schemeClr val="bg1"/>
                </a:solidFill>
                <a:latin typeface="Meiryo UI" panose="020B0604030504040204" pitchFamily="50" charset="-128"/>
                <a:ea typeface="Meiryo UI" panose="020B0604030504040204" pitchFamily="50" charset="-128"/>
              </a:rPr>
              <a:t>)</a:t>
            </a:r>
            <a:endParaRPr lang="ja-JP" altLang="en-US"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民間事業者は公開された交通、渋滞情報を横断検索システムで検索・取得し、配達ルートの最適化や渋滞発生を抑止させるルートナビ</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誘導</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を行う。</a:t>
            </a:r>
          </a:p>
        </p:txBody>
      </p:sp>
      <p:sp>
        <p:nvSpPr>
          <p:cNvPr id="5" name="正方形/長方形 4">
            <a:extLst>
              <a:ext uri="{FF2B5EF4-FFF2-40B4-BE49-F238E27FC236}">
                <a16:creationId xmlns:a16="http://schemas.microsoft.com/office/drawing/2014/main" id="{C11A9B44-D223-4B06-A1D0-A41B186BE464}"/>
              </a:ext>
            </a:extLst>
          </p:cNvPr>
          <p:cNvSpPr/>
          <p:nvPr/>
        </p:nvSpPr>
        <p:spPr bwMode="auto">
          <a:xfrm>
            <a:off x="2142269" y="2144607"/>
            <a:ext cx="2353282" cy="4180135"/>
          </a:xfrm>
          <a:prstGeom prst="rect">
            <a:avLst/>
          </a:prstGeom>
          <a:solidFill>
            <a:schemeClr val="bg1"/>
          </a:solidFill>
          <a:ln w="19050">
            <a:solidFill>
              <a:schemeClr val="accent6">
                <a:lumMod val="75000"/>
              </a:schemeClr>
            </a:solidFill>
            <a:miter lim="800000"/>
            <a:headEnd/>
            <a:tailEnd/>
          </a:ln>
          <a:effectLst/>
        </p:spPr>
        <p:txBody>
          <a:bodyPr wrap="none" rtlCol="0" anchor="t" anchorCtr="0">
            <a:noAutofit/>
          </a:bodyPr>
          <a:lstStyle/>
          <a:p>
            <a:pPr algn="ctr"/>
            <a:r>
              <a:rPr lang="ja-JP" altLang="en-US" b="1">
                <a:solidFill>
                  <a:schemeClr val="accent6">
                    <a:lumMod val="75000"/>
                  </a:schemeClr>
                </a:solidFill>
                <a:latin typeface="Meiryo UI" panose="020B0604030504040204" pitchFamily="50" charset="-128"/>
                <a:ea typeface="Meiryo UI" panose="020B0604030504040204" pitchFamily="50" charset="-128"/>
              </a:rPr>
              <a:t>自治体</a:t>
            </a:r>
            <a:r>
              <a:rPr lang="en-US" altLang="ja-JP" b="1">
                <a:solidFill>
                  <a:schemeClr val="accent6">
                    <a:lumMod val="75000"/>
                  </a:schemeClr>
                </a:solidFill>
                <a:latin typeface="Meiryo UI" panose="020B0604030504040204" pitchFamily="50" charset="-128"/>
                <a:ea typeface="Meiryo UI" panose="020B0604030504040204" pitchFamily="50" charset="-128"/>
              </a:rPr>
              <a:t>A</a:t>
            </a:r>
            <a:endParaRPr lang="ja-JP" altLang="en-US" sz="2400" b="1">
              <a:solidFill>
                <a:schemeClr val="accent6">
                  <a:lumMod val="75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8194063-EE07-42E3-9F1F-092FC6BB7696}"/>
              </a:ext>
            </a:extLst>
          </p:cNvPr>
          <p:cNvSpPr/>
          <p:nvPr/>
        </p:nvSpPr>
        <p:spPr bwMode="auto">
          <a:xfrm>
            <a:off x="9019466" y="2144609"/>
            <a:ext cx="2639213" cy="1608909"/>
          </a:xfrm>
          <a:prstGeom prst="rect">
            <a:avLst/>
          </a:prstGeom>
          <a:noFill/>
          <a:ln w="19050">
            <a:solidFill>
              <a:schemeClr val="accent3">
                <a:lumMod val="50000"/>
              </a:schemeClr>
            </a:solidFill>
            <a:miter lim="800000"/>
            <a:headEnd/>
            <a:tailEnd/>
          </a:ln>
          <a:effectLst/>
        </p:spPr>
        <p:txBody>
          <a:bodyPr wrap="none" rtlCol="0" anchor="t" anchorCtr="0">
            <a:noAutofit/>
          </a:bodyPr>
          <a:lstStyle/>
          <a:p>
            <a:pPr algn="ctr"/>
            <a:r>
              <a:rPr lang="ja-JP" altLang="en-US" b="1">
                <a:solidFill>
                  <a:schemeClr val="accent3">
                    <a:lumMod val="50000"/>
                  </a:schemeClr>
                </a:solidFill>
                <a:latin typeface="Meiryo UI" panose="020B0604030504040204" pitchFamily="50" charset="-128"/>
                <a:ea typeface="Meiryo UI" panose="020B0604030504040204" pitchFamily="50" charset="-128"/>
              </a:rPr>
              <a:t>物流業者</a:t>
            </a:r>
          </a:p>
        </p:txBody>
      </p:sp>
      <p:sp>
        <p:nvSpPr>
          <p:cNvPr id="7" name="正方形/長方形 6">
            <a:extLst>
              <a:ext uri="{FF2B5EF4-FFF2-40B4-BE49-F238E27FC236}">
                <a16:creationId xmlns:a16="http://schemas.microsoft.com/office/drawing/2014/main" id="{ACD10765-2279-429F-BE19-852942D20F02}"/>
              </a:ext>
            </a:extLst>
          </p:cNvPr>
          <p:cNvSpPr/>
          <p:nvPr/>
        </p:nvSpPr>
        <p:spPr bwMode="auto">
          <a:xfrm>
            <a:off x="5452290" y="2725718"/>
            <a:ext cx="2113237" cy="1564830"/>
          </a:xfrm>
          <a:prstGeom prst="rect">
            <a:avLst/>
          </a:prstGeom>
          <a:solidFill>
            <a:schemeClr val="bg1"/>
          </a:solidFill>
          <a:ln w="19050">
            <a:solidFill>
              <a:schemeClr val="accent5">
                <a:lumMod val="75000"/>
              </a:schemeClr>
            </a:solidFill>
            <a:miter lim="800000"/>
            <a:headEnd/>
            <a:tailEnd/>
          </a:ln>
          <a:effectLst/>
        </p:spPr>
        <p:txBody>
          <a:bodyPr wrap="none" rtlCol="0" anchor="t" anchorCtr="0">
            <a:noAutofit/>
          </a:bodyPr>
          <a:lstStyle/>
          <a:p>
            <a:pPr algn="ctr"/>
            <a:r>
              <a:rPr lang="ja-JP" altLang="en-US" b="1">
                <a:solidFill>
                  <a:schemeClr val="accent5">
                    <a:lumMod val="75000"/>
                  </a:schemeClr>
                </a:solidFill>
                <a:latin typeface="Meiryo UI" panose="020B0604030504040204" pitchFamily="50" charset="-128"/>
                <a:ea typeface="Meiryo UI" panose="020B0604030504040204" pitchFamily="50" charset="-128"/>
              </a:rPr>
              <a:t>横断検索システム</a:t>
            </a:r>
          </a:p>
        </p:txBody>
      </p:sp>
      <p:pic>
        <p:nvPicPr>
          <p:cNvPr id="8" name="グラフィックス 7" descr="コンピューター 枠線">
            <a:extLst>
              <a:ext uri="{FF2B5EF4-FFF2-40B4-BE49-F238E27FC236}">
                <a16:creationId xmlns:a16="http://schemas.microsoft.com/office/drawing/2014/main" id="{5A7A6D68-8195-474D-9DFC-9EB95670C2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7872" y="2921707"/>
            <a:ext cx="859253" cy="679411"/>
          </a:xfrm>
          <a:prstGeom prst="rect">
            <a:avLst/>
          </a:prstGeom>
        </p:spPr>
      </p:pic>
      <p:pic>
        <p:nvPicPr>
          <p:cNvPr id="9" name="Picture 2">
            <a:extLst>
              <a:ext uri="{FF2B5EF4-FFF2-40B4-BE49-F238E27FC236}">
                <a16:creationId xmlns:a16="http://schemas.microsoft.com/office/drawing/2014/main" id="{0FB20563-6CB9-4A10-B7C1-FEFD9FAC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239" y="4239482"/>
            <a:ext cx="807101" cy="70485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6088727-8606-4E35-A41C-E2974E064E91}"/>
              </a:ext>
            </a:extLst>
          </p:cNvPr>
          <p:cNvSpPr txBox="1"/>
          <p:nvPr/>
        </p:nvSpPr>
        <p:spPr>
          <a:xfrm>
            <a:off x="9070476" y="3024597"/>
            <a:ext cx="2734952" cy="738664"/>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交通情報、渋滞情報を分析し、曜日、時間帯における物流ルートの最適化に活用できる。</a:t>
            </a:r>
          </a:p>
        </p:txBody>
      </p:sp>
      <p:pic>
        <p:nvPicPr>
          <p:cNvPr id="11" name="グラフィックス 10" descr="ドキュメント 枠線">
            <a:extLst>
              <a:ext uri="{FF2B5EF4-FFF2-40B4-BE49-F238E27FC236}">
                <a16:creationId xmlns:a16="http://schemas.microsoft.com/office/drawing/2014/main" id="{C38DA007-F3D9-4368-938F-83525E6EA8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8345" y="3199482"/>
            <a:ext cx="765510" cy="605289"/>
          </a:xfrm>
          <a:prstGeom prst="rect">
            <a:avLst/>
          </a:prstGeom>
        </p:spPr>
      </p:pic>
      <p:sp>
        <p:nvSpPr>
          <p:cNvPr id="12" name="テキスト ボックス 11">
            <a:extLst>
              <a:ext uri="{FF2B5EF4-FFF2-40B4-BE49-F238E27FC236}">
                <a16:creationId xmlns:a16="http://schemas.microsoft.com/office/drawing/2014/main" id="{D632E6C6-4E70-48D6-A105-79EDCB360530}"/>
              </a:ext>
            </a:extLst>
          </p:cNvPr>
          <p:cNvSpPr txBox="1"/>
          <p:nvPr/>
        </p:nvSpPr>
        <p:spPr>
          <a:xfrm>
            <a:off x="3024079" y="5268305"/>
            <a:ext cx="2113238" cy="1169551"/>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交通・渋滞情報を交通施策に活用する。</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市内の交通の最適化、避難ルートの検討等に活用することができる。</a:t>
            </a:r>
          </a:p>
        </p:txBody>
      </p:sp>
      <p:sp>
        <p:nvSpPr>
          <p:cNvPr id="13" name="テキスト ボックス 12">
            <a:extLst>
              <a:ext uri="{FF2B5EF4-FFF2-40B4-BE49-F238E27FC236}">
                <a16:creationId xmlns:a16="http://schemas.microsoft.com/office/drawing/2014/main" id="{4D34E6D5-A506-4F56-8757-59AA9D9F78BD}"/>
              </a:ext>
            </a:extLst>
          </p:cNvPr>
          <p:cNvSpPr txBox="1"/>
          <p:nvPr/>
        </p:nvSpPr>
        <p:spPr>
          <a:xfrm>
            <a:off x="3102951" y="3794433"/>
            <a:ext cx="2113237" cy="523220"/>
          </a:xfrm>
          <a:prstGeom prst="rect">
            <a:avLst/>
          </a:prstGeom>
          <a:solidFill>
            <a:schemeClr val="bg1"/>
          </a:solidFill>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データカタログ作成</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オープンデータとして公開</a:t>
            </a:r>
          </a:p>
        </p:txBody>
      </p:sp>
      <p:grpSp>
        <p:nvGrpSpPr>
          <p:cNvPr id="14" name="グループ化 13">
            <a:extLst>
              <a:ext uri="{FF2B5EF4-FFF2-40B4-BE49-F238E27FC236}">
                <a16:creationId xmlns:a16="http://schemas.microsoft.com/office/drawing/2014/main" id="{1822EC60-3D9C-4D21-B3B0-8388677D4E39}"/>
              </a:ext>
            </a:extLst>
          </p:cNvPr>
          <p:cNvGrpSpPr/>
          <p:nvPr/>
        </p:nvGrpSpPr>
        <p:grpSpPr>
          <a:xfrm>
            <a:off x="9189237" y="2535674"/>
            <a:ext cx="549097" cy="394642"/>
            <a:chOff x="3323061" y="3667776"/>
            <a:chExt cx="2174058" cy="1721980"/>
          </a:xfrm>
        </p:grpSpPr>
        <p:sp>
          <p:nvSpPr>
            <p:cNvPr id="15" name="円柱 14">
              <a:extLst>
                <a:ext uri="{FF2B5EF4-FFF2-40B4-BE49-F238E27FC236}">
                  <a16:creationId xmlns:a16="http://schemas.microsoft.com/office/drawing/2014/main" id="{B7990D84-ACAF-4D8D-BE99-0B34CC7F98A8}"/>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6" name="円弧 15">
              <a:extLst>
                <a:ext uri="{FF2B5EF4-FFF2-40B4-BE49-F238E27FC236}">
                  <a16:creationId xmlns:a16="http://schemas.microsoft.com/office/drawing/2014/main" id="{B4B0CD15-8941-497A-B0C5-14E4B023218B}"/>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17" name="グループ化 16">
            <a:extLst>
              <a:ext uri="{FF2B5EF4-FFF2-40B4-BE49-F238E27FC236}">
                <a16:creationId xmlns:a16="http://schemas.microsoft.com/office/drawing/2014/main" id="{ED9A9337-6027-4344-9280-153A71C8C0AE}"/>
              </a:ext>
            </a:extLst>
          </p:cNvPr>
          <p:cNvGrpSpPr/>
          <p:nvPr/>
        </p:nvGrpSpPr>
        <p:grpSpPr>
          <a:xfrm>
            <a:off x="2446258" y="2581488"/>
            <a:ext cx="549097" cy="394642"/>
            <a:chOff x="3323061" y="3667776"/>
            <a:chExt cx="2174058" cy="1721980"/>
          </a:xfrm>
        </p:grpSpPr>
        <p:sp>
          <p:nvSpPr>
            <p:cNvPr id="18" name="円柱 17">
              <a:extLst>
                <a:ext uri="{FF2B5EF4-FFF2-40B4-BE49-F238E27FC236}">
                  <a16:creationId xmlns:a16="http://schemas.microsoft.com/office/drawing/2014/main" id="{546E1CDE-3FB4-47AB-A227-54BD0E988346}"/>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9" name="円弧 18">
              <a:extLst>
                <a:ext uri="{FF2B5EF4-FFF2-40B4-BE49-F238E27FC236}">
                  <a16:creationId xmlns:a16="http://schemas.microsoft.com/office/drawing/2014/main" id="{17FF5BB2-F0D8-4603-95D9-7A3A38651CC1}"/>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pic>
        <p:nvPicPr>
          <p:cNvPr id="20" name="グラフィックス 19" descr="信号機 単色塗りつぶし">
            <a:extLst>
              <a:ext uri="{FF2B5EF4-FFF2-40B4-BE49-F238E27FC236}">
                <a16:creationId xmlns:a16="http://schemas.microsoft.com/office/drawing/2014/main" id="{1536EEBC-9251-4484-AABE-8F586C8F6F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7955" y="2494214"/>
            <a:ext cx="719860" cy="569193"/>
          </a:xfrm>
          <a:prstGeom prst="rect">
            <a:avLst/>
          </a:prstGeom>
        </p:spPr>
      </p:pic>
      <p:pic>
        <p:nvPicPr>
          <p:cNvPr id="21" name="グラフィックス 20" descr="街灯 単色塗りつぶし">
            <a:extLst>
              <a:ext uri="{FF2B5EF4-FFF2-40B4-BE49-F238E27FC236}">
                <a16:creationId xmlns:a16="http://schemas.microsoft.com/office/drawing/2014/main" id="{F99B2BAA-E654-4CB8-9845-F67EB40A85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6876" y="2503023"/>
            <a:ext cx="691008" cy="546380"/>
          </a:xfrm>
          <a:prstGeom prst="rect">
            <a:avLst/>
          </a:prstGeom>
        </p:spPr>
      </p:pic>
      <p:sp>
        <p:nvSpPr>
          <p:cNvPr id="22" name="矢印: 下 21">
            <a:extLst>
              <a:ext uri="{FF2B5EF4-FFF2-40B4-BE49-F238E27FC236}">
                <a16:creationId xmlns:a16="http://schemas.microsoft.com/office/drawing/2014/main" id="{5E30E266-5BB9-4655-9C02-15069D42B1F0}"/>
              </a:ext>
            </a:extLst>
          </p:cNvPr>
          <p:cNvSpPr/>
          <p:nvPr/>
        </p:nvSpPr>
        <p:spPr bwMode="auto">
          <a:xfrm>
            <a:off x="2538669" y="3134425"/>
            <a:ext cx="328181" cy="1751532"/>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CA36BB11-A2B9-448D-97A6-837D92D72655}"/>
              </a:ext>
            </a:extLst>
          </p:cNvPr>
          <p:cNvSpPr txBox="1"/>
          <p:nvPr/>
        </p:nvSpPr>
        <p:spPr>
          <a:xfrm>
            <a:off x="3008931" y="2509693"/>
            <a:ext cx="2223638" cy="523220"/>
          </a:xfrm>
          <a:prstGeom prst="rect">
            <a:avLst/>
          </a:prstGeom>
          <a:noFill/>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交通・渋滞情報</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を取得</a:t>
            </a:r>
          </a:p>
        </p:txBody>
      </p:sp>
      <p:sp>
        <p:nvSpPr>
          <p:cNvPr id="24" name="テキスト ボックス 23">
            <a:extLst>
              <a:ext uri="{FF2B5EF4-FFF2-40B4-BE49-F238E27FC236}">
                <a16:creationId xmlns:a16="http://schemas.microsoft.com/office/drawing/2014/main" id="{97D929E1-FFDB-43AC-94A6-A15EE61185F5}"/>
              </a:ext>
            </a:extLst>
          </p:cNvPr>
          <p:cNvSpPr txBox="1"/>
          <p:nvPr/>
        </p:nvSpPr>
        <p:spPr>
          <a:xfrm>
            <a:off x="732215" y="2005939"/>
            <a:ext cx="1484241" cy="369332"/>
          </a:xfrm>
          <a:prstGeom prst="rect">
            <a:avLst/>
          </a:prstGeom>
          <a:noFill/>
        </p:spPr>
        <p:txBody>
          <a:bodyPr wrap="square" rtlCol="0">
            <a:spAutoFit/>
          </a:bodyPr>
          <a:lstStyle/>
          <a:p>
            <a:r>
              <a:rPr lang="en-US" altLang="ja-JP">
                <a:solidFill>
                  <a:schemeClr val="tx1"/>
                </a:solidFill>
                <a:latin typeface="Meiryo UI" panose="020B0604030504040204" pitchFamily="50" charset="-128"/>
                <a:ea typeface="Meiryo UI" panose="020B0604030504040204" pitchFamily="50" charset="-128"/>
              </a:rPr>
              <a:t>IoT</a:t>
            </a:r>
            <a:r>
              <a:rPr lang="ja-JP" altLang="en-US">
                <a:solidFill>
                  <a:schemeClr val="tx1"/>
                </a:solidFill>
                <a:latin typeface="Meiryo UI" panose="020B0604030504040204" pitchFamily="50" charset="-128"/>
                <a:ea typeface="Meiryo UI" panose="020B0604030504040204" pitchFamily="50" charset="-128"/>
              </a:rPr>
              <a:t>センサー</a:t>
            </a:r>
          </a:p>
        </p:txBody>
      </p:sp>
      <p:sp>
        <p:nvSpPr>
          <p:cNvPr id="25" name="テキスト ボックス 24">
            <a:extLst>
              <a:ext uri="{FF2B5EF4-FFF2-40B4-BE49-F238E27FC236}">
                <a16:creationId xmlns:a16="http://schemas.microsoft.com/office/drawing/2014/main" id="{C9D26F74-B61F-4989-85ED-9DB65688DB1F}"/>
              </a:ext>
            </a:extLst>
          </p:cNvPr>
          <p:cNvSpPr txBox="1"/>
          <p:nvPr/>
        </p:nvSpPr>
        <p:spPr>
          <a:xfrm>
            <a:off x="434897" y="2238995"/>
            <a:ext cx="2223638" cy="338554"/>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（信号機、街灯等）</a:t>
            </a:r>
          </a:p>
        </p:txBody>
      </p:sp>
      <p:sp>
        <p:nvSpPr>
          <p:cNvPr id="26" name="矢印: 下 25">
            <a:extLst>
              <a:ext uri="{FF2B5EF4-FFF2-40B4-BE49-F238E27FC236}">
                <a16:creationId xmlns:a16="http://schemas.microsoft.com/office/drawing/2014/main" id="{7CCF6ED8-A963-4E0C-9098-59EEFA9D8207}"/>
              </a:ext>
            </a:extLst>
          </p:cNvPr>
          <p:cNvSpPr/>
          <p:nvPr/>
        </p:nvSpPr>
        <p:spPr bwMode="auto">
          <a:xfrm rot="16200000">
            <a:off x="1981306" y="2578312"/>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7" name="矢印: 下 26">
            <a:extLst>
              <a:ext uri="{FF2B5EF4-FFF2-40B4-BE49-F238E27FC236}">
                <a16:creationId xmlns:a16="http://schemas.microsoft.com/office/drawing/2014/main" id="{481E5553-B6A4-4AB0-BEB4-85AE0C74DFED}"/>
              </a:ext>
            </a:extLst>
          </p:cNvPr>
          <p:cNvSpPr/>
          <p:nvPr/>
        </p:nvSpPr>
        <p:spPr bwMode="auto">
          <a:xfrm rot="18624005">
            <a:off x="3181804" y="3046038"/>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A23504D8-683C-4787-B8FB-7C3A24FE31B1}"/>
              </a:ext>
            </a:extLst>
          </p:cNvPr>
          <p:cNvSpPr/>
          <p:nvPr/>
        </p:nvSpPr>
        <p:spPr bwMode="auto">
          <a:xfrm>
            <a:off x="8981819" y="4297929"/>
            <a:ext cx="2639213" cy="1506418"/>
          </a:xfrm>
          <a:prstGeom prst="rect">
            <a:avLst/>
          </a:prstGeom>
          <a:noFill/>
          <a:ln w="19050">
            <a:solidFill>
              <a:srgbClr val="558ED5"/>
            </a:solidFill>
            <a:miter lim="800000"/>
            <a:headEnd/>
            <a:tailEnd/>
          </a:ln>
          <a:effectLst/>
        </p:spPr>
        <p:txBody>
          <a:bodyPr wrap="none" rtlCol="0" anchor="t" anchorCtr="0">
            <a:noAutofit/>
          </a:bodyPr>
          <a:lstStyle/>
          <a:p>
            <a:pPr algn="ctr"/>
            <a:r>
              <a:rPr lang="ja-JP" altLang="en-US" b="1">
                <a:solidFill>
                  <a:srgbClr val="558ED5"/>
                </a:solidFill>
                <a:latin typeface="Meiryo UI" panose="020B0604030504040204" pitchFamily="50" charset="-128"/>
                <a:ea typeface="Meiryo UI" panose="020B0604030504040204" pitchFamily="50" charset="-128"/>
              </a:rPr>
              <a:t>カーナビ事業者</a:t>
            </a:r>
          </a:p>
        </p:txBody>
      </p:sp>
      <p:cxnSp>
        <p:nvCxnSpPr>
          <p:cNvPr id="29" name="直線矢印コネクタ 28">
            <a:extLst>
              <a:ext uri="{FF2B5EF4-FFF2-40B4-BE49-F238E27FC236}">
                <a16:creationId xmlns:a16="http://schemas.microsoft.com/office/drawing/2014/main" id="{5E2EAFD9-42EC-4548-B1F9-96ED4F7B6453}"/>
              </a:ext>
            </a:extLst>
          </p:cNvPr>
          <p:cNvCxnSpPr>
            <a:cxnSpLocks/>
          </p:cNvCxnSpPr>
          <p:nvPr/>
        </p:nvCxnSpPr>
        <p:spPr bwMode="auto">
          <a:xfrm>
            <a:off x="4495553" y="3616633"/>
            <a:ext cx="972234" cy="0"/>
          </a:xfrm>
          <a:prstGeom prst="straightConnector1">
            <a:avLst/>
          </a:prstGeom>
          <a:noFill/>
          <a:ln w="9525" cap="flat" cmpd="sng" algn="ctr">
            <a:solidFill>
              <a:schemeClr val="tx1"/>
            </a:solidFill>
            <a:prstDash val="solid"/>
            <a:round/>
            <a:headEnd type="none" w="med" len="med"/>
            <a:tailEnd type="triangle"/>
          </a:ln>
          <a:effectLst/>
        </p:spPr>
      </p:cxnSp>
      <p:pic>
        <p:nvPicPr>
          <p:cNvPr id="30" name="グラフィックス 29" descr="車 単色塗りつぶし">
            <a:extLst>
              <a:ext uri="{FF2B5EF4-FFF2-40B4-BE49-F238E27FC236}">
                <a16:creationId xmlns:a16="http://schemas.microsoft.com/office/drawing/2014/main" id="{85522D40-C711-40F4-A7D6-7DEF551004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55085" y="4511430"/>
            <a:ext cx="808814" cy="639529"/>
          </a:xfrm>
          <a:prstGeom prst="rect">
            <a:avLst/>
          </a:prstGeom>
        </p:spPr>
      </p:pic>
      <p:pic>
        <p:nvPicPr>
          <p:cNvPr id="31" name="グラフィックス 30" descr="トラック 単色塗りつぶし">
            <a:extLst>
              <a:ext uri="{FF2B5EF4-FFF2-40B4-BE49-F238E27FC236}">
                <a16:creationId xmlns:a16="http://schemas.microsoft.com/office/drawing/2014/main" id="{7551E989-2DE1-4F41-88E4-12B6AE9BE9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20967" y="2356936"/>
            <a:ext cx="952341" cy="753016"/>
          </a:xfrm>
          <a:prstGeom prst="rect">
            <a:avLst/>
          </a:prstGeom>
        </p:spPr>
      </p:pic>
      <p:grpSp>
        <p:nvGrpSpPr>
          <p:cNvPr id="32" name="グループ化 31">
            <a:extLst>
              <a:ext uri="{FF2B5EF4-FFF2-40B4-BE49-F238E27FC236}">
                <a16:creationId xmlns:a16="http://schemas.microsoft.com/office/drawing/2014/main" id="{4A4989D5-5970-4820-9964-069F63BDE512}"/>
              </a:ext>
            </a:extLst>
          </p:cNvPr>
          <p:cNvGrpSpPr/>
          <p:nvPr/>
        </p:nvGrpSpPr>
        <p:grpSpPr>
          <a:xfrm>
            <a:off x="9151589" y="4633872"/>
            <a:ext cx="549097" cy="394642"/>
            <a:chOff x="3323061" y="3667776"/>
            <a:chExt cx="2174058" cy="1721980"/>
          </a:xfrm>
        </p:grpSpPr>
        <p:sp>
          <p:nvSpPr>
            <p:cNvPr id="33" name="円柱 32">
              <a:extLst>
                <a:ext uri="{FF2B5EF4-FFF2-40B4-BE49-F238E27FC236}">
                  <a16:creationId xmlns:a16="http://schemas.microsoft.com/office/drawing/2014/main" id="{00E80055-9949-47C3-BA59-A1DEC0D8D25B}"/>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34" name="円弧 33">
              <a:extLst>
                <a:ext uri="{FF2B5EF4-FFF2-40B4-BE49-F238E27FC236}">
                  <a16:creationId xmlns:a16="http://schemas.microsoft.com/office/drawing/2014/main" id="{C6444980-1F5A-4D38-93E0-AF2AFF414B28}"/>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35" name="矢印: 下 34">
            <a:extLst>
              <a:ext uri="{FF2B5EF4-FFF2-40B4-BE49-F238E27FC236}">
                <a16:creationId xmlns:a16="http://schemas.microsoft.com/office/drawing/2014/main" id="{916D4C40-76AB-4FB7-BCC4-83242BA3E8F0}"/>
              </a:ext>
            </a:extLst>
          </p:cNvPr>
          <p:cNvSpPr/>
          <p:nvPr/>
        </p:nvSpPr>
        <p:spPr bwMode="auto">
          <a:xfrm rot="16200000">
            <a:off x="10046959" y="2475221"/>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6" name="矢印: 下 35">
            <a:extLst>
              <a:ext uri="{FF2B5EF4-FFF2-40B4-BE49-F238E27FC236}">
                <a16:creationId xmlns:a16="http://schemas.microsoft.com/office/drawing/2014/main" id="{07223F49-1000-41A7-BE8A-ED0A4C85853D}"/>
              </a:ext>
            </a:extLst>
          </p:cNvPr>
          <p:cNvSpPr/>
          <p:nvPr/>
        </p:nvSpPr>
        <p:spPr bwMode="auto">
          <a:xfrm rot="16200000">
            <a:off x="10016980" y="4572090"/>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7315B7E6-F703-4468-8D3D-43FEEC8E69A7}"/>
              </a:ext>
            </a:extLst>
          </p:cNvPr>
          <p:cNvSpPr txBox="1"/>
          <p:nvPr/>
        </p:nvSpPr>
        <p:spPr>
          <a:xfrm>
            <a:off x="9013618" y="5097331"/>
            <a:ext cx="2828976" cy="523220"/>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渋滞を予測し、渋滞そのものの発生を抑止させるルートを提案する</a:t>
            </a:r>
          </a:p>
        </p:txBody>
      </p:sp>
      <p:sp>
        <p:nvSpPr>
          <p:cNvPr id="38" name="正方形/長方形 37">
            <a:extLst>
              <a:ext uri="{FF2B5EF4-FFF2-40B4-BE49-F238E27FC236}">
                <a16:creationId xmlns:a16="http://schemas.microsoft.com/office/drawing/2014/main" id="{DA682FC7-C065-4399-8A39-257FFA38306F}"/>
              </a:ext>
            </a:extLst>
          </p:cNvPr>
          <p:cNvSpPr/>
          <p:nvPr/>
        </p:nvSpPr>
        <p:spPr bwMode="auto">
          <a:xfrm>
            <a:off x="5541692" y="5041898"/>
            <a:ext cx="2639213" cy="1376147"/>
          </a:xfrm>
          <a:prstGeom prst="rect">
            <a:avLst/>
          </a:prstGeom>
          <a:noFill/>
          <a:ln w="19050">
            <a:solidFill>
              <a:schemeClr val="accent2">
                <a:lumMod val="60000"/>
                <a:lumOff val="40000"/>
              </a:schemeClr>
            </a:solidFill>
            <a:miter lim="800000"/>
            <a:headEnd/>
            <a:tailEnd/>
          </a:ln>
          <a:effectLst/>
        </p:spPr>
        <p:txBody>
          <a:bodyPr wrap="none" rtlCol="0" anchor="t" anchorCtr="0">
            <a:noAutofit/>
          </a:bodyPr>
          <a:lstStyle/>
          <a:p>
            <a:pPr algn="ctr"/>
            <a:r>
              <a:rPr lang="ja-JP" altLang="en-US" b="1">
                <a:solidFill>
                  <a:schemeClr val="accent2">
                    <a:lumMod val="60000"/>
                    <a:lumOff val="40000"/>
                  </a:schemeClr>
                </a:solidFill>
                <a:latin typeface="Meiryo UI" panose="020B0604030504040204" pitchFamily="50" charset="-128"/>
                <a:ea typeface="Meiryo UI" panose="020B0604030504040204" pitchFamily="50" charset="-128"/>
              </a:rPr>
              <a:t>教育機関</a:t>
            </a:r>
          </a:p>
        </p:txBody>
      </p:sp>
      <p:grpSp>
        <p:nvGrpSpPr>
          <p:cNvPr id="39" name="グループ化 38">
            <a:extLst>
              <a:ext uri="{FF2B5EF4-FFF2-40B4-BE49-F238E27FC236}">
                <a16:creationId xmlns:a16="http://schemas.microsoft.com/office/drawing/2014/main" id="{86BB3602-C5B0-4514-A89E-59DEBA6A48BD}"/>
              </a:ext>
            </a:extLst>
          </p:cNvPr>
          <p:cNvGrpSpPr/>
          <p:nvPr/>
        </p:nvGrpSpPr>
        <p:grpSpPr>
          <a:xfrm>
            <a:off x="5711462" y="5409704"/>
            <a:ext cx="549097" cy="394642"/>
            <a:chOff x="3323061" y="3667776"/>
            <a:chExt cx="2174058" cy="1721980"/>
          </a:xfrm>
        </p:grpSpPr>
        <p:sp>
          <p:nvSpPr>
            <p:cNvPr id="40" name="円柱 39">
              <a:extLst>
                <a:ext uri="{FF2B5EF4-FFF2-40B4-BE49-F238E27FC236}">
                  <a16:creationId xmlns:a16="http://schemas.microsoft.com/office/drawing/2014/main" id="{9C0D5F79-6CA5-4921-A715-B8108502B177}"/>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41" name="円弧 40">
              <a:extLst>
                <a:ext uri="{FF2B5EF4-FFF2-40B4-BE49-F238E27FC236}">
                  <a16:creationId xmlns:a16="http://schemas.microsoft.com/office/drawing/2014/main" id="{7C853609-695A-41B2-8A7E-E5FB01BE18BB}"/>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42" name="矢印: 下 41">
            <a:extLst>
              <a:ext uri="{FF2B5EF4-FFF2-40B4-BE49-F238E27FC236}">
                <a16:creationId xmlns:a16="http://schemas.microsoft.com/office/drawing/2014/main" id="{3FCD737B-5485-4841-83F3-6DE0CD252B96}"/>
              </a:ext>
            </a:extLst>
          </p:cNvPr>
          <p:cNvSpPr/>
          <p:nvPr/>
        </p:nvSpPr>
        <p:spPr bwMode="auto">
          <a:xfrm rot="16200000">
            <a:off x="6569185" y="5349251"/>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pic>
        <p:nvPicPr>
          <p:cNvPr id="43" name="グラフィックス 42" descr="車 単色塗りつぶし">
            <a:extLst>
              <a:ext uri="{FF2B5EF4-FFF2-40B4-BE49-F238E27FC236}">
                <a16:creationId xmlns:a16="http://schemas.microsoft.com/office/drawing/2014/main" id="{3B8B36B3-9BA0-466E-9678-B982818EAB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45389" y="5082928"/>
            <a:ext cx="808814" cy="639529"/>
          </a:xfrm>
          <a:prstGeom prst="rect">
            <a:avLst/>
          </a:prstGeom>
        </p:spPr>
      </p:pic>
      <p:pic>
        <p:nvPicPr>
          <p:cNvPr id="44" name="グラフィックス 43" descr="歩く 単色塗りつぶし">
            <a:extLst>
              <a:ext uri="{FF2B5EF4-FFF2-40B4-BE49-F238E27FC236}">
                <a16:creationId xmlns:a16="http://schemas.microsoft.com/office/drawing/2014/main" id="{44D3E236-8F02-47F0-9F2D-3AD47F36D55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4888" y="5305931"/>
            <a:ext cx="693658" cy="548475"/>
          </a:xfrm>
          <a:prstGeom prst="rect">
            <a:avLst/>
          </a:prstGeom>
        </p:spPr>
      </p:pic>
      <p:pic>
        <p:nvPicPr>
          <p:cNvPr id="45" name="グラフィックス 44" descr="歩く 単色塗りつぶし">
            <a:extLst>
              <a:ext uri="{FF2B5EF4-FFF2-40B4-BE49-F238E27FC236}">
                <a16:creationId xmlns:a16="http://schemas.microsoft.com/office/drawing/2014/main" id="{46531BD2-A07F-47BA-9F8D-FB252289DE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46926" y="5322363"/>
            <a:ext cx="693658" cy="548475"/>
          </a:xfrm>
          <a:prstGeom prst="rect">
            <a:avLst/>
          </a:prstGeom>
        </p:spPr>
      </p:pic>
      <p:sp>
        <p:nvSpPr>
          <p:cNvPr id="46" name="テキスト ボックス 45">
            <a:extLst>
              <a:ext uri="{FF2B5EF4-FFF2-40B4-BE49-F238E27FC236}">
                <a16:creationId xmlns:a16="http://schemas.microsoft.com/office/drawing/2014/main" id="{C0FA7DC8-CA8F-43F3-8AE0-490676BC6CA3}"/>
              </a:ext>
            </a:extLst>
          </p:cNvPr>
          <p:cNvSpPr txBox="1"/>
          <p:nvPr/>
        </p:nvSpPr>
        <p:spPr>
          <a:xfrm>
            <a:off x="5590654" y="5899170"/>
            <a:ext cx="2518124" cy="523220"/>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交通量を把握し、安全な通学路の検討を行う。​</a:t>
            </a:r>
          </a:p>
        </p:txBody>
      </p:sp>
      <p:sp>
        <p:nvSpPr>
          <p:cNvPr id="47" name="テキスト ボックス 46">
            <a:extLst>
              <a:ext uri="{FF2B5EF4-FFF2-40B4-BE49-F238E27FC236}">
                <a16:creationId xmlns:a16="http://schemas.microsoft.com/office/drawing/2014/main" id="{D41E6F3F-0321-498E-AC26-39E433D75C01}"/>
              </a:ext>
            </a:extLst>
          </p:cNvPr>
          <p:cNvSpPr txBox="1"/>
          <p:nvPr/>
        </p:nvSpPr>
        <p:spPr>
          <a:xfrm>
            <a:off x="8322723" y="2390055"/>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sp>
        <p:nvSpPr>
          <p:cNvPr id="48" name="テキスト ボックス 47">
            <a:extLst>
              <a:ext uri="{FF2B5EF4-FFF2-40B4-BE49-F238E27FC236}">
                <a16:creationId xmlns:a16="http://schemas.microsoft.com/office/drawing/2014/main" id="{9E497CDF-6142-4779-ACE3-A583F91A9D16}"/>
              </a:ext>
            </a:extLst>
          </p:cNvPr>
          <p:cNvSpPr txBox="1"/>
          <p:nvPr/>
        </p:nvSpPr>
        <p:spPr>
          <a:xfrm>
            <a:off x="8313191" y="4513154"/>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sp>
        <p:nvSpPr>
          <p:cNvPr id="49" name="テキスト ボックス 48">
            <a:extLst>
              <a:ext uri="{FF2B5EF4-FFF2-40B4-BE49-F238E27FC236}">
                <a16:creationId xmlns:a16="http://schemas.microsoft.com/office/drawing/2014/main" id="{959B9B00-4FC5-48BA-9ABB-DA61DED76012}"/>
              </a:ext>
            </a:extLst>
          </p:cNvPr>
          <p:cNvSpPr txBox="1"/>
          <p:nvPr/>
        </p:nvSpPr>
        <p:spPr>
          <a:xfrm>
            <a:off x="6276088" y="4406011"/>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cxnSp>
        <p:nvCxnSpPr>
          <p:cNvPr id="50" name="コネクタ: カギ線 49">
            <a:extLst>
              <a:ext uri="{FF2B5EF4-FFF2-40B4-BE49-F238E27FC236}">
                <a16:creationId xmlns:a16="http://schemas.microsoft.com/office/drawing/2014/main" id="{265C74F8-9FFF-40A6-9D0F-716D8F197B6F}"/>
              </a:ext>
            </a:extLst>
          </p:cNvPr>
          <p:cNvCxnSpPr>
            <a:cxnSpLocks/>
            <a:stCxn id="7" idx="3"/>
            <a:endCxn id="38" idx="0"/>
          </p:cNvCxnSpPr>
          <p:nvPr/>
        </p:nvCxnSpPr>
        <p:spPr bwMode="auto">
          <a:xfrm flipH="1">
            <a:off x="6861298" y="3508133"/>
            <a:ext cx="704229" cy="1533764"/>
          </a:xfrm>
          <a:prstGeom prst="bentConnector4">
            <a:avLst>
              <a:gd name="adj1" fmla="val -41054"/>
              <a:gd name="adj2" fmla="val 75506"/>
            </a:avLst>
          </a:prstGeom>
          <a:noFill/>
          <a:ln w="9525" cap="flat" cmpd="sng" algn="ctr">
            <a:solidFill>
              <a:schemeClr val="tx1"/>
            </a:solidFill>
            <a:prstDash val="solid"/>
            <a:round/>
            <a:headEnd type="none" w="med" len="med"/>
            <a:tailEnd type="triangle"/>
          </a:ln>
          <a:effectLst/>
        </p:spPr>
      </p:cxnSp>
      <p:cxnSp>
        <p:nvCxnSpPr>
          <p:cNvPr id="51" name="コネクタ: カギ線 50">
            <a:extLst>
              <a:ext uri="{FF2B5EF4-FFF2-40B4-BE49-F238E27FC236}">
                <a16:creationId xmlns:a16="http://schemas.microsoft.com/office/drawing/2014/main" id="{ADDBD4F6-2F4A-489A-8F21-6D8DA08EDDD4}"/>
              </a:ext>
            </a:extLst>
          </p:cNvPr>
          <p:cNvCxnSpPr>
            <a:cxnSpLocks/>
            <a:stCxn id="7" idx="3"/>
            <a:endCxn id="28" idx="1"/>
          </p:cNvCxnSpPr>
          <p:nvPr/>
        </p:nvCxnSpPr>
        <p:spPr bwMode="auto">
          <a:xfrm>
            <a:off x="7565528" y="3508134"/>
            <a:ext cx="1416291" cy="1543005"/>
          </a:xfrm>
          <a:prstGeom prst="bentConnector3">
            <a:avLst>
              <a:gd name="adj1" fmla="val 50950"/>
            </a:avLst>
          </a:prstGeom>
          <a:noFill/>
          <a:ln w="9525" cap="flat" cmpd="sng" algn="ctr">
            <a:solidFill>
              <a:schemeClr val="tx1"/>
            </a:solidFill>
            <a:prstDash val="solid"/>
            <a:round/>
            <a:headEnd type="none" w="med" len="med"/>
            <a:tailEnd type="triangle"/>
          </a:ln>
          <a:effectLst/>
        </p:spPr>
      </p:cxnSp>
      <p:cxnSp>
        <p:nvCxnSpPr>
          <p:cNvPr id="52" name="コネクタ: カギ線 51">
            <a:extLst>
              <a:ext uri="{FF2B5EF4-FFF2-40B4-BE49-F238E27FC236}">
                <a16:creationId xmlns:a16="http://schemas.microsoft.com/office/drawing/2014/main" id="{74F9A671-9790-46FD-8B04-004E5638CA9D}"/>
              </a:ext>
            </a:extLst>
          </p:cNvPr>
          <p:cNvCxnSpPr>
            <a:cxnSpLocks/>
            <a:stCxn id="7" idx="3"/>
            <a:endCxn id="6" idx="1"/>
          </p:cNvCxnSpPr>
          <p:nvPr/>
        </p:nvCxnSpPr>
        <p:spPr bwMode="auto">
          <a:xfrm flipV="1">
            <a:off x="7565527" y="2949063"/>
            <a:ext cx="1453937" cy="559070"/>
          </a:xfrm>
          <a:prstGeom prst="bentConnector3">
            <a:avLst>
              <a:gd name="adj1" fmla="val 50000"/>
            </a:avLst>
          </a:prstGeom>
          <a:noFill/>
          <a:ln w="9525" cap="flat" cmpd="sng" algn="ctr">
            <a:solidFill>
              <a:schemeClr val="tx1"/>
            </a:solidFill>
            <a:prstDash val="solid"/>
            <a:round/>
            <a:headEnd type="none" w="med" len="med"/>
            <a:tailEnd type="triangle"/>
          </a:ln>
          <a:effectLst/>
        </p:spPr>
      </p:cxnSp>
      <p:sp>
        <p:nvSpPr>
          <p:cNvPr id="53" name="テキスト ボックス 52">
            <a:extLst>
              <a:ext uri="{FF2B5EF4-FFF2-40B4-BE49-F238E27FC236}">
                <a16:creationId xmlns:a16="http://schemas.microsoft.com/office/drawing/2014/main" id="{2F5BC0ED-7715-4989-BA3D-C4C8A3A8CD83}"/>
              </a:ext>
            </a:extLst>
          </p:cNvPr>
          <p:cNvSpPr txBox="1"/>
          <p:nvPr/>
        </p:nvSpPr>
        <p:spPr>
          <a:xfrm>
            <a:off x="4669878" y="3191329"/>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データ公開</a:t>
            </a:r>
          </a:p>
        </p:txBody>
      </p:sp>
      <p:pic>
        <p:nvPicPr>
          <p:cNvPr id="54" name="グラフィックス 53" descr="歩く 単色塗りつぶし">
            <a:extLst>
              <a:ext uri="{FF2B5EF4-FFF2-40B4-BE49-F238E27FC236}">
                <a16:creationId xmlns:a16="http://schemas.microsoft.com/office/drawing/2014/main" id="{4BB67D25-4142-4F74-B8FE-1ACD03BB972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7176" y="5689203"/>
            <a:ext cx="693658" cy="548475"/>
          </a:xfrm>
          <a:prstGeom prst="rect">
            <a:avLst/>
          </a:prstGeom>
        </p:spPr>
      </p:pic>
      <p:pic>
        <p:nvPicPr>
          <p:cNvPr id="55" name="グラフィックス 54" descr="歩く 単色塗りつぶし">
            <a:extLst>
              <a:ext uri="{FF2B5EF4-FFF2-40B4-BE49-F238E27FC236}">
                <a16:creationId xmlns:a16="http://schemas.microsoft.com/office/drawing/2014/main" id="{38E4ABFD-4176-4BFA-B0D1-4C5A5A52490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79214" y="5705635"/>
            <a:ext cx="693658" cy="548475"/>
          </a:xfrm>
          <a:prstGeom prst="rect">
            <a:avLst/>
          </a:prstGeom>
        </p:spPr>
      </p:pic>
      <p:sp>
        <p:nvSpPr>
          <p:cNvPr id="56" name="矢印: 下 55">
            <a:extLst>
              <a:ext uri="{FF2B5EF4-FFF2-40B4-BE49-F238E27FC236}">
                <a16:creationId xmlns:a16="http://schemas.microsoft.com/office/drawing/2014/main" id="{753C1E39-1700-4EC6-8FA9-B4A8793935DC}"/>
              </a:ext>
            </a:extLst>
          </p:cNvPr>
          <p:cNvSpPr/>
          <p:nvPr/>
        </p:nvSpPr>
        <p:spPr bwMode="auto">
          <a:xfrm>
            <a:off x="1099627" y="3226115"/>
            <a:ext cx="364275" cy="401268"/>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6E565BF5-B1F6-4D8B-9C92-C68E202A7CFB}"/>
              </a:ext>
            </a:extLst>
          </p:cNvPr>
          <p:cNvSpPr txBox="1"/>
          <p:nvPr/>
        </p:nvSpPr>
        <p:spPr>
          <a:xfrm>
            <a:off x="616927" y="3656066"/>
            <a:ext cx="1871223" cy="523220"/>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街灯の人感センサー等で省エネ推進</a:t>
            </a:r>
          </a:p>
        </p:txBody>
      </p:sp>
      <p:grpSp>
        <p:nvGrpSpPr>
          <p:cNvPr id="58" name="グループ化 57">
            <a:extLst>
              <a:ext uri="{FF2B5EF4-FFF2-40B4-BE49-F238E27FC236}">
                <a16:creationId xmlns:a16="http://schemas.microsoft.com/office/drawing/2014/main" id="{67AD3535-5415-41E2-B1FA-51EA31999203}"/>
              </a:ext>
            </a:extLst>
          </p:cNvPr>
          <p:cNvGrpSpPr/>
          <p:nvPr/>
        </p:nvGrpSpPr>
        <p:grpSpPr>
          <a:xfrm>
            <a:off x="6307765" y="3543817"/>
            <a:ext cx="455343" cy="598938"/>
            <a:chOff x="4427984" y="3622150"/>
            <a:chExt cx="360040" cy="598938"/>
          </a:xfrm>
        </p:grpSpPr>
        <p:grpSp>
          <p:nvGrpSpPr>
            <p:cNvPr id="59" name="グループ化 58">
              <a:extLst>
                <a:ext uri="{FF2B5EF4-FFF2-40B4-BE49-F238E27FC236}">
                  <a16:creationId xmlns:a16="http://schemas.microsoft.com/office/drawing/2014/main" id="{97F2D7D5-EAF9-4E65-9502-D3927EE00506}"/>
                </a:ext>
              </a:extLst>
            </p:cNvPr>
            <p:cNvGrpSpPr/>
            <p:nvPr/>
          </p:nvGrpSpPr>
          <p:grpSpPr>
            <a:xfrm>
              <a:off x="4427984" y="3622150"/>
              <a:ext cx="210552" cy="382914"/>
              <a:chOff x="3075685" y="3173093"/>
              <a:chExt cx="685800" cy="1360405"/>
            </a:xfrm>
          </p:grpSpPr>
          <p:sp>
            <p:nvSpPr>
              <p:cNvPr id="74" name="正方形/長方形 73">
                <a:extLst>
                  <a:ext uri="{FF2B5EF4-FFF2-40B4-BE49-F238E27FC236}">
                    <a16:creationId xmlns:a16="http://schemas.microsoft.com/office/drawing/2014/main" id="{46EDE134-5CB9-47A0-9D49-16F2A62AA535}"/>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75" name="直線コネクタ 74">
                <a:extLst>
                  <a:ext uri="{FF2B5EF4-FFF2-40B4-BE49-F238E27FC236}">
                    <a16:creationId xmlns:a16="http://schemas.microsoft.com/office/drawing/2014/main" id="{F043EC79-BD89-4E3C-8EA6-81B7132640C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6DB16270-965C-47C1-A13C-1DF52F39269F}"/>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5E50343B-2AC7-4B2E-8183-162930216895}"/>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1399DB81-A074-4099-9F7B-5A2E670F1FD0}"/>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157F9861-96F1-44E8-8081-1B1D4545B28D}"/>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60" name="グループ化 59">
              <a:extLst>
                <a:ext uri="{FF2B5EF4-FFF2-40B4-BE49-F238E27FC236}">
                  <a16:creationId xmlns:a16="http://schemas.microsoft.com/office/drawing/2014/main" id="{FF5A79B2-FCC9-4119-8AA9-7EB263E5C0C4}"/>
                </a:ext>
              </a:extLst>
            </p:cNvPr>
            <p:cNvGrpSpPr/>
            <p:nvPr/>
          </p:nvGrpSpPr>
          <p:grpSpPr>
            <a:xfrm>
              <a:off x="4499992" y="3717032"/>
              <a:ext cx="210552" cy="382914"/>
              <a:chOff x="3075685" y="3173093"/>
              <a:chExt cx="685800" cy="1360405"/>
            </a:xfrm>
          </p:grpSpPr>
          <p:sp>
            <p:nvSpPr>
              <p:cNvPr id="68" name="正方形/長方形 67">
                <a:extLst>
                  <a:ext uri="{FF2B5EF4-FFF2-40B4-BE49-F238E27FC236}">
                    <a16:creationId xmlns:a16="http://schemas.microsoft.com/office/drawing/2014/main" id="{FF1C0CF4-05E8-42F2-8B78-9E43FEB4D295}"/>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69" name="直線コネクタ 68">
                <a:extLst>
                  <a:ext uri="{FF2B5EF4-FFF2-40B4-BE49-F238E27FC236}">
                    <a16:creationId xmlns:a16="http://schemas.microsoft.com/office/drawing/2014/main" id="{D5840ACC-7F90-4B24-AE04-8AD655FE7FA3}"/>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077B56D6-9965-4A03-BC1E-6333157B0FE8}"/>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EF16C3B1-F594-415E-94C5-AB010A7B7EC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E486D35C-B8CE-402C-92E8-EE641E246954}"/>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84D1A84F-033F-4DA6-8B1C-65FF2A814BEE}"/>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61" name="グループ化 60">
              <a:extLst>
                <a:ext uri="{FF2B5EF4-FFF2-40B4-BE49-F238E27FC236}">
                  <a16:creationId xmlns:a16="http://schemas.microsoft.com/office/drawing/2014/main" id="{41AC5D25-835A-4B6E-8EC5-C082B5ED2D6A}"/>
                </a:ext>
              </a:extLst>
            </p:cNvPr>
            <p:cNvGrpSpPr/>
            <p:nvPr/>
          </p:nvGrpSpPr>
          <p:grpSpPr>
            <a:xfrm>
              <a:off x="4577472" y="3838174"/>
              <a:ext cx="210552" cy="382914"/>
              <a:chOff x="3075685" y="3173093"/>
              <a:chExt cx="685800" cy="1360405"/>
            </a:xfrm>
          </p:grpSpPr>
          <p:sp>
            <p:nvSpPr>
              <p:cNvPr id="62" name="正方形/長方形 61">
                <a:extLst>
                  <a:ext uri="{FF2B5EF4-FFF2-40B4-BE49-F238E27FC236}">
                    <a16:creationId xmlns:a16="http://schemas.microsoft.com/office/drawing/2014/main" id="{4CD62FCC-4657-4EBD-B422-5CA37AEFCD82}"/>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63" name="直線コネクタ 62">
                <a:extLst>
                  <a:ext uri="{FF2B5EF4-FFF2-40B4-BE49-F238E27FC236}">
                    <a16:creationId xmlns:a16="http://schemas.microsoft.com/office/drawing/2014/main" id="{97A5DC71-ADD6-48E7-B66B-4B6A9ACFE21D}"/>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C40A3AA8-0A54-4C31-8B21-2748E4E83FC0}"/>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8F852779-C004-4986-90CF-0A89DDBD4F23}"/>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35A03ED1-E68D-4670-A8AA-FCCEDD22EDB4}"/>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F5F7DFB9-279F-436D-876D-E5EFC0BC8217}"/>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979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4.3</a:t>
            </a:r>
            <a:r>
              <a:rPr lang="ja-JP" altLang="en-US">
                <a:cs typeface="Meiryo UI" panose="020B0604030504040204" pitchFamily="50" charset="-128"/>
              </a:rPr>
              <a:t>．スマートシティユースケース</a:t>
            </a:r>
            <a:r>
              <a:rPr lang="ja-JP" altLang="en-US"/>
              <a:t> </a:t>
            </a:r>
            <a:r>
              <a:rPr lang="en-US" altLang="ja-JP" sz="2000"/>
              <a:t>(</a:t>
            </a:r>
            <a:r>
              <a:rPr lang="ja-JP" altLang="en-US" sz="2000"/>
              <a:t>シェアサイクルの有効活用</a:t>
            </a:r>
            <a:r>
              <a:rPr lang="en-US" altLang="ja-JP" sz="2000"/>
              <a:t>)</a:t>
            </a:r>
            <a:endParaRPr lang="ja-JP" altLang="en-US"/>
          </a:p>
        </p:txBody>
      </p:sp>
      <p:sp>
        <p:nvSpPr>
          <p:cNvPr id="5" name="正方形/長方形 4">
            <a:extLst>
              <a:ext uri="{FF2B5EF4-FFF2-40B4-BE49-F238E27FC236}">
                <a16:creationId xmlns:a16="http://schemas.microsoft.com/office/drawing/2014/main" id="{DF202361-4B78-4721-A44B-A575CFBD2AAF}"/>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通勤手段について、自動車から自転車</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シェアサイクル</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への転換を促進し、</a:t>
            </a:r>
            <a:r>
              <a:rPr lang="en-US" altLang="ja-JP" sz="1800">
                <a:solidFill>
                  <a:schemeClr val="bg1"/>
                </a:solidFill>
                <a:latin typeface="Meiryo UI" panose="020B0604030504040204" pitchFamily="50" charset="-128"/>
                <a:ea typeface="Meiryo UI" panose="020B0604030504040204" pitchFamily="50" charset="-128"/>
              </a:rPr>
              <a:t>CO2</a:t>
            </a:r>
            <a:r>
              <a:rPr lang="ja-JP" altLang="en-US" sz="1800">
                <a:solidFill>
                  <a:schemeClr val="bg1"/>
                </a:solidFill>
                <a:latin typeface="Meiryo UI" panose="020B0604030504040204" pitchFamily="50" charset="-128"/>
                <a:ea typeface="Meiryo UI" panose="020B0604030504040204" pitchFamily="50" charset="-128"/>
              </a:rPr>
              <a:t>削減をめざす。</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公営のシェアサイクル等において、自転車に搭載された</a:t>
            </a:r>
            <a:r>
              <a:rPr lang="en-US" altLang="ja-JP" sz="1800">
                <a:solidFill>
                  <a:schemeClr val="bg1"/>
                </a:solidFill>
                <a:latin typeface="Meiryo UI" panose="020B0604030504040204" pitchFamily="50" charset="-128"/>
                <a:ea typeface="Meiryo UI" panose="020B0604030504040204" pitchFamily="50" charset="-128"/>
              </a:rPr>
              <a:t>GPS</a:t>
            </a:r>
            <a:r>
              <a:rPr lang="ja-JP" altLang="en-US" sz="1800">
                <a:solidFill>
                  <a:schemeClr val="bg1"/>
                </a:solidFill>
                <a:latin typeface="Meiryo UI" panose="020B0604030504040204" pitchFamily="50" charset="-128"/>
                <a:ea typeface="Meiryo UI" panose="020B0604030504040204" pitchFamily="50" charset="-128"/>
              </a:rPr>
              <a:t>情報</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位置情報</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を公開。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民間事業者はシェアサイクルの位置情報を横断検索システムで検索・取得し、例えば、自家用車通勤からシェアサイクル＋電車の組み合わせ通勤への乗り換え提案に活用。</a:t>
            </a:r>
          </a:p>
        </p:txBody>
      </p:sp>
      <p:sp>
        <p:nvSpPr>
          <p:cNvPr id="6" name="正方形/長方形 5">
            <a:extLst>
              <a:ext uri="{FF2B5EF4-FFF2-40B4-BE49-F238E27FC236}">
                <a16:creationId xmlns:a16="http://schemas.microsoft.com/office/drawing/2014/main" id="{93EA10B1-29A9-4371-A705-87EC4A932A0F}"/>
              </a:ext>
            </a:extLst>
          </p:cNvPr>
          <p:cNvSpPr/>
          <p:nvPr/>
        </p:nvSpPr>
        <p:spPr bwMode="auto">
          <a:xfrm>
            <a:off x="2093734" y="2211110"/>
            <a:ext cx="2428574" cy="4401563"/>
          </a:xfrm>
          <a:prstGeom prst="rect">
            <a:avLst/>
          </a:prstGeom>
          <a:solidFill>
            <a:schemeClr val="bg1"/>
          </a:solidFill>
          <a:ln w="19050">
            <a:solidFill>
              <a:schemeClr val="accent6">
                <a:lumMod val="75000"/>
              </a:schemeClr>
            </a:solidFill>
            <a:miter lim="800000"/>
            <a:headEnd/>
            <a:tailEnd/>
          </a:ln>
          <a:effectLst/>
        </p:spPr>
        <p:txBody>
          <a:bodyPr wrap="none" rtlCol="0" anchor="t" anchorCtr="0">
            <a:noAutofit/>
          </a:bodyPr>
          <a:lstStyle/>
          <a:p>
            <a:pPr algn="ctr"/>
            <a:r>
              <a:rPr lang="ja-JP" altLang="en-US" b="1">
                <a:solidFill>
                  <a:schemeClr val="accent6">
                    <a:lumMod val="75000"/>
                  </a:schemeClr>
                </a:solidFill>
                <a:latin typeface="Meiryo UI" panose="020B0604030504040204" pitchFamily="50" charset="-128"/>
                <a:ea typeface="Meiryo UI" panose="020B0604030504040204" pitchFamily="50" charset="-128"/>
              </a:rPr>
              <a:t>自治体</a:t>
            </a:r>
            <a:r>
              <a:rPr lang="en-US" altLang="ja-JP" b="1">
                <a:solidFill>
                  <a:schemeClr val="accent6">
                    <a:lumMod val="75000"/>
                  </a:schemeClr>
                </a:solidFill>
                <a:latin typeface="Meiryo UI" panose="020B0604030504040204" pitchFamily="50" charset="-128"/>
                <a:ea typeface="Meiryo UI" panose="020B0604030504040204" pitchFamily="50" charset="-128"/>
              </a:rPr>
              <a:t>A</a:t>
            </a:r>
            <a:endParaRPr lang="ja-JP" altLang="en-US" sz="2400" b="1">
              <a:solidFill>
                <a:schemeClr val="accent6">
                  <a:lumMod val="75000"/>
                </a:schemeClr>
              </a:solidFill>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4DD8B038-8AE3-4F02-BC4A-FF4494B78641}"/>
              </a:ext>
            </a:extLst>
          </p:cNvPr>
          <p:cNvSpPr/>
          <p:nvPr/>
        </p:nvSpPr>
        <p:spPr bwMode="auto">
          <a:xfrm>
            <a:off x="9096438" y="2202970"/>
            <a:ext cx="2785861" cy="1777578"/>
          </a:xfrm>
          <a:prstGeom prst="rect">
            <a:avLst/>
          </a:prstGeom>
          <a:noFill/>
          <a:ln w="19050">
            <a:solidFill>
              <a:schemeClr val="accent3">
                <a:lumMod val="50000"/>
              </a:schemeClr>
            </a:solidFill>
            <a:miter lim="800000"/>
            <a:headEnd/>
            <a:tailEnd/>
          </a:ln>
          <a:effectLst/>
        </p:spPr>
        <p:txBody>
          <a:bodyPr wrap="none" rtlCol="0" anchor="t" anchorCtr="0">
            <a:noAutofit/>
          </a:bodyPr>
          <a:lstStyle/>
          <a:p>
            <a:pPr algn="ctr"/>
            <a:r>
              <a:rPr lang="ja-JP" altLang="en-US" b="1">
                <a:solidFill>
                  <a:schemeClr val="accent3">
                    <a:lumMod val="50000"/>
                  </a:schemeClr>
                </a:solidFill>
                <a:latin typeface="Meiryo UI" panose="020B0604030504040204" pitchFamily="50" charset="-128"/>
                <a:ea typeface="Meiryo UI" panose="020B0604030504040204" pitchFamily="50" charset="-128"/>
              </a:rPr>
              <a:t>マーケティング会社</a:t>
            </a:r>
          </a:p>
        </p:txBody>
      </p:sp>
      <p:sp>
        <p:nvSpPr>
          <p:cNvPr id="8" name="正方形/長方形 7">
            <a:extLst>
              <a:ext uri="{FF2B5EF4-FFF2-40B4-BE49-F238E27FC236}">
                <a16:creationId xmlns:a16="http://schemas.microsoft.com/office/drawing/2014/main" id="{EBD961F7-F744-4F62-9C25-8D3C95FB7055}"/>
              </a:ext>
            </a:extLst>
          </p:cNvPr>
          <p:cNvSpPr/>
          <p:nvPr/>
        </p:nvSpPr>
        <p:spPr bwMode="auto">
          <a:xfrm>
            <a:off x="5331052" y="2814862"/>
            <a:ext cx="2230659" cy="1647721"/>
          </a:xfrm>
          <a:prstGeom prst="rect">
            <a:avLst/>
          </a:prstGeom>
          <a:solidFill>
            <a:schemeClr val="bg1"/>
          </a:solidFill>
          <a:ln w="19050">
            <a:solidFill>
              <a:schemeClr val="accent5">
                <a:lumMod val="75000"/>
              </a:schemeClr>
            </a:solidFill>
            <a:miter lim="800000"/>
            <a:headEnd/>
            <a:tailEnd/>
          </a:ln>
          <a:effectLst/>
        </p:spPr>
        <p:txBody>
          <a:bodyPr wrap="none" rtlCol="0" anchor="t" anchorCtr="0">
            <a:noAutofit/>
          </a:bodyPr>
          <a:lstStyle/>
          <a:p>
            <a:pPr algn="ctr"/>
            <a:r>
              <a:rPr lang="ja-JP" altLang="en-US" b="1">
                <a:solidFill>
                  <a:schemeClr val="accent5">
                    <a:lumMod val="75000"/>
                  </a:schemeClr>
                </a:solidFill>
                <a:latin typeface="Meiryo UI" panose="020B0604030504040204" pitchFamily="50" charset="-128"/>
                <a:ea typeface="Meiryo UI" panose="020B0604030504040204" pitchFamily="50" charset="-128"/>
              </a:rPr>
              <a:t>横断検索システム</a:t>
            </a:r>
          </a:p>
        </p:txBody>
      </p:sp>
      <p:pic>
        <p:nvPicPr>
          <p:cNvPr id="9" name="グラフィックス 8" descr="コンピューター 枠線">
            <a:extLst>
              <a:ext uri="{FF2B5EF4-FFF2-40B4-BE49-F238E27FC236}">
                <a16:creationId xmlns:a16="http://schemas.microsoft.com/office/drawing/2014/main" id="{9AD4EF4A-D8D8-4F9E-A3F7-8F1ACF2E82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1950" y="3021233"/>
            <a:ext cx="906997" cy="715400"/>
          </a:xfrm>
          <a:prstGeom prst="rect">
            <a:avLst/>
          </a:prstGeom>
        </p:spPr>
      </p:pic>
      <p:sp>
        <p:nvSpPr>
          <p:cNvPr id="10" name="テキスト ボックス 9">
            <a:extLst>
              <a:ext uri="{FF2B5EF4-FFF2-40B4-BE49-F238E27FC236}">
                <a16:creationId xmlns:a16="http://schemas.microsoft.com/office/drawing/2014/main" id="{8CD22751-750D-462D-A7F4-ADFEC14063BC}"/>
              </a:ext>
            </a:extLst>
          </p:cNvPr>
          <p:cNvSpPr txBox="1"/>
          <p:nvPr/>
        </p:nvSpPr>
        <p:spPr>
          <a:xfrm>
            <a:off x="9217229" y="3164535"/>
            <a:ext cx="2704665" cy="738664"/>
          </a:xfrm>
          <a:prstGeom prst="rect">
            <a:avLst/>
          </a:prstGeom>
          <a:solidFill>
            <a:schemeClr val="bg1"/>
          </a:solidFill>
          <a:ln>
            <a:solidFill>
              <a:schemeClr val="tx1"/>
            </a:solidFill>
          </a:ln>
        </p:spPr>
        <p:txBody>
          <a:bodyPr wrap="square" rtlCol="0">
            <a:spAutoFit/>
          </a:bodyPr>
          <a:lstStyle/>
          <a:p>
            <a:r>
              <a:rPr lang="en-US" altLang="ja-JP" sz="1400">
                <a:solidFill>
                  <a:schemeClr val="tx1"/>
                </a:solidFill>
                <a:latin typeface="Meiryo UI" panose="020B0604030504040204" pitchFamily="50" charset="-128"/>
                <a:ea typeface="Meiryo UI" panose="020B0604030504040204" pitchFamily="50" charset="-128"/>
              </a:rPr>
              <a:t>GPS</a:t>
            </a:r>
            <a:r>
              <a:rPr lang="ja-JP" altLang="en-US" sz="1400">
                <a:solidFill>
                  <a:schemeClr val="tx1"/>
                </a:solidFill>
                <a:latin typeface="Meiryo UI" panose="020B0604030504040204" pitchFamily="50" charset="-128"/>
                <a:ea typeface="Meiryo UI" panose="020B0604030504040204" pitchFamily="50" charset="-128"/>
              </a:rPr>
              <a:t>情報から使用者の交通ルートを把握し、出店計画等のマーケティングに活用できる。​</a:t>
            </a:r>
          </a:p>
        </p:txBody>
      </p:sp>
      <p:pic>
        <p:nvPicPr>
          <p:cNvPr id="11" name="グラフィックス 10" descr="ドキュメント 枠線">
            <a:extLst>
              <a:ext uri="{FF2B5EF4-FFF2-40B4-BE49-F238E27FC236}">
                <a16:creationId xmlns:a16="http://schemas.microsoft.com/office/drawing/2014/main" id="{46731004-2A58-42D9-9EF8-AD5B8F5F0C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2430" y="3313722"/>
            <a:ext cx="808046" cy="637352"/>
          </a:xfrm>
          <a:prstGeom prst="rect">
            <a:avLst/>
          </a:prstGeom>
        </p:spPr>
      </p:pic>
      <p:sp>
        <p:nvSpPr>
          <p:cNvPr id="12" name="テキスト ボックス 11">
            <a:extLst>
              <a:ext uri="{FF2B5EF4-FFF2-40B4-BE49-F238E27FC236}">
                <a16:creationId xmlns:a16="http://schemas.microsoft.com/office/drawing/2014/main" id="{353E618E-E4E8-43AF-89FE-D432CC73D75E}"/>
              </a:ext>
            </a:extLst>
          </p:cNvPr>
          <p:cNvSpPr txBox="1"/>
          <p:nvPr/>
        </p:nvSpPr>
        <p:spPr>
          <a:xfrm>
            <a:off x="3020621" y="3940188"/>
            <a:ext cx="2230659" cy="584775"/>
          </a:xfrm>
          <a:prstGeom prst="rect">
            <a:avLst/>
          </a:prstGeom>
          <a:solidFill>
            <a:schemeClr val="bg1"/>
          </a:solid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データカタログ作成</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オープンデータとして公開</a:t>
            </a:r>
          </a:p>
        </p:txBody>
      </p:sp>
      <p:grpSp>
        <p:nvGrpSpPr>
          <p:cNvPr id="13" name="グループ化 12">
            <a:extLst>
              <a:ext uri="{FF2B5EF4-FFF2-40B4-BE49-F238E27FC236}">
                <a16:creationId xmlns:a16="http://schemas.microsoft.com/office/drawing/2014/main" id="{9B3483DE-3236-4519-BA94-083FD7ACE84A}"/>
              </a:ext>
            </a:extLst>
          </p:cNvPr>
          <p:cNvGrpSpPr/>
          <p:nvPr/>
        </p:nvGrpSpPr>
        <p:grpSpPr>
          <a:xfrm>
            <a:off x="9275642" y="2614751"/>
            <a:ext cx="579608" cy="415547"/>
            <a:chOff x="3323061" y="3667776"/>
            <a:chExt cx="2174058" cy="1721980"/>
          </a:xfrm>
        </p:grpSpPr>
        <p:sp>
          <p:nvSpPr>
            <p:cNvPr id="14" name="円柱 13">
              <a:extLst>
                <a:ext uri="{FF2B5EF4-FFF2-40B4-BE49-F238E27FC236}">
                  <a16:creationId xmlns:a16="http://schemas.microsoft.com/office/drawing/2014/main" id="{8266FFFB-A92B-46A8-98B3-9F20FABD11B3}"/>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5" name="円弧 14">
              <a:extLst>
                <a:ext uri="{FF2B5EF4-FFF2-40B4-BE49-F238E27FC236}">
                  <a16:creationId xmlns:a16="http://schemas.microsoft.com/office/drawing/2014/main" id="{AC4AC595-BB4B-43C6-B063-EA2681469836}"/>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2CDE3143-75D0-46A6-BDE9-EEF4F9731044}"/>
              </a:ext>
            </a:extLst>
          </p:cNvPr>
          <p:cNvGrpSpPr/>
          <p:nvPr/>
        </p:nvGrpSpPr>
        <p:grpSpPr>
          <a:xfrm>
            <a:off x="2406277" y="2662992"/>
            <a:ext cx="579608" cy="415547"/>
            <a:chOff x="3323061" y="3667776"/>
            <a:chExt cx="2174058" cy="1721980"/>
          </a:xfrm>
        </p:grpSpPr>
        <p:sp>
          <p:nvSpPr>
            <p:cNvPr id="17" name="円柱 16">
              <a:extLst>
                <a:ext uri="{FF2B5EF4-FFF2-40B4-BE49-F238E27FC236}">
                  <a16:creationId xmlns:a16="http://schemas.microsoft.com/office/drawing/2014/main" id="{359CD7DA-733A-44A7-AE32-7AE7D6D8DD12}"/>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8" name="円弧 17">
              <a:extLst>
                <a:ext uri="{FF2B5EF4-FFF2-40B4-BE49-F238E27FC236}">
                  <a16:creationId xmlns:a16="http://schemas.microsoft.com/office/drawing/2014/main" id="{C342D0DD-B104-4682-95ED-BC25C3FD8030}"/>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19" name="矢印: 下 18">
            <a:extLst>
              <a:ext uri="{FF2B5EF4-FFF2-40B4-BE49-F238E27FC236}">
                <a16:creationId xmlns:a16="http://schemas.microsoft.com/office/drawing/2014/main" id="{A8D03E7C-A3FF-4029-AD26-44F6CBC30F8F}"/>
              </a:ext>
            </a:extLst>
          </p:cNvPr>
          <p:cNvSpPr/>
          <p:nvPr/>
        </p:nvSpPr>
        <p:spPr bwMode="auto">
          <a:xfrm>
            <a:off x="2501641" y="3245219"/>
            <a:ext cx="346417" cy="184431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641E740-E588-424E-94BE-AF80B8A056F9}"/>
              </a:ext>
            </a:extLst>
          </p:cNvPr>
          <p:cNvSpPr txBox="1"/>
          <p:nvPr/>
        </p:nvSpPr>
        <p:spPr>
          <a:xfrm>
            <a:off x="3000214" y="2587394"/>
            <a:ext cx="2347194" cy="338553"/>
          </a:xfrm>
          <a:prstGeom prst="rect">
            <a:avLst/>
          </a:prstGeom>
          <a:noFill/>
        </p:spPr>
        <p:txBody>
          <a:bodyPr wrap="square" rtlCol="0">
            <a:spAutoFit/>
          </a:bodyPr>
          <a:lstStyle/>
          <a:p>
            <a:r>
              <a:rPr lang="en-US" altLang="ja-JP" sz="1600">
                <a:solidFill>
                  <a:schemeClr val="tx1"/>
                </a:solidFill>
                <a:latin typeface="Meiryo UI" panose="020B0604030504040204" pitchFamily="50" charset="-128"/>
                <a:ea typeface="Meiryo UI" panose="020B0604030504040204" pitchFamily="50" charset="-128"/>
              </a:rPr>
              <a:t>GPS</a:t>
            </a:r>
            <a:r>
              <a:rPr lang="ja-JP" altLang="en-US" sz="1600">
                <a:solidFill>
                  <a:schemeClr val="tx1"/>
                </a:solidFill>
                <a:latin typeface="Meiryo UI" panose="020B0604030504040204" pitchFamily="50" charset="-128"/>
                <a:ea typeface="Meiryo UI" panose="020B0604030504040204" pitchFamily="50" charset="-128"/>
              </a:rPr>
              <a:t>情報を取得</a:t>
            </a:r>
          </a:p>
        </p:txBody>
      </p:sp>
      <p:sp>
        <p:nvSpPr>
          <p:cNvPr id="21" name="テキスト ボックス 20">
            <a:extLst>
              <a:ext uri="{FF2B5EF4-FFF2-40B4-BE49-F238E27FC236}">
                <a16:creationId xmlns:a16="http://schemas.microsoft.com/office/drawing/2014/main" id="{6F027991-0914-4A4D-ADB1-736F7397EE4D}"/>
              </a:ext>
            </a:extLst>
          </p:cNvPr>
          <p:cNvSpPr txBox="1"/>
          <p:nvPr/>
        </p:nvSpPr>
        <p:spPr>
          <a:xfrm>
            <a:off x="348706" y="2056955"/>
            <a:ext cx="1566713" cy="369332"/>
          </a:xfrm>
          <a:prstGeom prst="rect">
            <a:avLst/>
          </a:prstGeom>
          <a:noFill/>
        </p:spPr>
        <p:txBody>
          <a:bodyPr wrap="square" rtlCol="0">
            <a:spAutoFit/>
          </a:bodyPr>
          <a:lstStyle/>
          <a:p>
            <a:r>
              <a:rPr lang="ja-JP" altLang="en-US">
                <a:solidFill>
                  <a:schemeClr val="tx1"/>
                </a:solidFill>
                <a:latin typeface="Meiryo UI" panose="020B0604030504040204" pitchFamily="50" charset="-128"/>
                <a:ea typeface="Meiryo UI" panose="020B0604030504040204" pitchFamily="50" charset="-128"/>
              </a:rPr>
              <a:t>シェアサイクル</a:t>
            </a:r>
          </a:p>
        </p:txBody>
      </p:sp>
      <p:sp>
        <p:nvSpPr>
          <p:cNvPr id="22" name="テキスト ボックス 21">
            <a:extLst>
              <a:ext uri="{FF2B5EF4-FFF2-40B4-BE49-F238E27FC236}">
                <a16:creationId xmlns:a16="http://schemas.microsoft.com/office/drawing/2014/main" id="{D60AE17A-6766-45A8-ADFC-9E5D201976E1}"/>
              </a:ext>
            </a:extLst>
          </p:cNvPr>
          <p:cNvSpPr txBox="1"/>
          <p:nvPr/>
        </p:nvSpPr>
        <p:spPr>
          <a:xfrm>
            <a:off x="364665" y="2302356"/>
            <a:ext cx="1618231" cy="338553"/>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a:t>
            </a:r>
            <a:r>
              <a:rPr lang="en-US" altLang="ja-JP" sz="1600">
                <a:solidFill>
                  <a:schemeClr val="tx1"/>
                </a:solidFill>
                <a:latin typeface="Meiryo UI" panose="020B0604030504040204" pitchFamily="50" charset="-128"/>
                <a:ea typeface="Meiryo UI" panose="020B0604030504040204" pitchFamily="50" charset="-128"/>
              </a:rPr>
              <a:t>GPS</a:t>
            </a:r>
            <a:r>
              <a:rPr lang="ja-JP" altLang="en-US" sz="1600">
                <a:solidFill>
                  <a:schemeClr val="tx1"/>
                </a:solidFill>
                <a:latin typeface="Meiryo UI" panose="020B0604030504040204" pitchFamily="50" charset="-128"/>
                <a:ea typeface="Meiryo UI" panose="020B0604030504040204" pitchFamily="50" charset="-128"/>
              </a:rPr>
              <a:t>情報）</a:t>
            </a:r>
          </a:p>
        </p:txBody>
      </p:sp>
      <p:sp>
        <p:nvSpPr>
          <p:cNvPr id="23" name="矢印: 下 22">
            <a:extLst>
              <a:ext uri="{FF2B5EF4-FFF2-40B4-BE49-F238E27FC236}">
                <a16:creationId xmlns:a16="http://schemas.microsoft.com/office/drawing/2014/main" id="{9CCA86AB-D6F4-4A4A-A70E-FD125E58899A}"/>
              </a:ext>
            </a:extLst>
          </p:cNvPr>
          <p:cNvSpPr/>
          <p:nvPr/>
        </p:nvSpPr>
        <p:spPr bwMode="auto">
          <a:xfrm rot="16200000">
            <a:off x="1667577" y="2658989"/>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4" name="矢印: 下 23">
            <a:extLst>
              <a:ext uri="{FF2B5EF4-FFF2-40B4-BE49-F238E27FC236}">
                <a16:creationId xmlns:a16="http://schemas.microsoft.com/office/drawing/2014/main" id="{FC73D063-45AB-44BC-983F-0B329DFC4364}"/>
              </a:ext>
            </a:extLst>
          </p:cNvPr>
          <p:cNvSpPr/>
          <p:nvPr/>
        </p:nvSpPr>
        <p:spPr bwMode="auto">
          <a:xfrm rot="18624005">
            <a:off x="3104228" y="3151491"/>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ADF21447-33D8-4B08-84F9-048D867DDFF9}"/>
              </a:ext>
            </a:extLst>
          </p:cNvPr>
          <p:cNvSpPr/>
          <p:nvPr/>
        </p:nvSpPr>
        <p:spPr bwMode="auto">
          <a:xfrm>
            <a:off x="9096438" y="4175159"/>
            <a:ext cx="2785861" cy="2051710"/>
          </a:xfrm>
          <a:prstGeom prst="rect">
            <a:avLst/>
          </a:prstGeom>
          <a:noFill/>
          <a:ln w="19050">
            <a:solidFill>
              <a:srgbClr val="558ED5"/>
            </a:solidFill>
            <a:miter lim="800000"/>
            <a:headEnd/>
            <a:tailEnd/>
          </a:ln>
          <a:effectLst/>
        </p:spPr>
        <p:txBody>
          <a:bodyPr wrap="none" rtlCol="0" anchor="t" anchorCtr="0">
            <a:noAutofit/>
          </a:bodyPr>
          <a:lstStyle/>
          <a:p>
            <a:pPr algn="ctr"/>
            <a:r>
              <a:rPr lang="ja-JP" altLang="en-US" b="1">
                <a:solidFill>
                  <a:srgbClr val="558ED5"/>
                </a:solidFill>
                <a:latin typeface="Meiryo UI" panose="020B0604030504040204" pitchFamily="50" charset="-128"/>
                <a:ea typeface="Meiryo UI" panose="020B0604030504040204" pitchFamily="50" charset="-128"/>
              </a:rPr>
              <a:t>交通会社</a:t>
            </a:r>
            <a:r>
              <a:rPr lang="en-US" altLang="ja-JP" b="1">
                <a:solidFill>
                  <a:srgbClr val="558ED5"/>
                </a:solidFill>
                <a:latin typeface="Meiryo UI" panose="020B0604030504040204" pitchFamily="50" charset="-128"/>
                <a:ea typeface="Meiryo UI" panose="020B0604030504040204" pitchFamily="50" charset="-128"/>
              </a:rPr>
              <a:t>(</a:t>
            </a:r>
            <a:r>
              <a:rPr lang="ja-JP" altLang="en-US" b="1">
                <a:solidFill>
                  <a:srgbClr val="558ED5"/>
                </a:solidFill>
                <a:latin typeface="Meiryo UI" panose="020B0604030504040204" pitchFamily="50" charset="-128"/>
                <a:ea typeface="Meiryo UI" panose="020B0604030504040204" pitchFamily="50" charset="-128"/>
              </a:rPr>
              <a:t>鉄道</a:t>
            </a:r>
            <a:r>
              <a:rPr lang="en-US" altLang="ja-JP" b="1">
                <a:solidFill>
                  <a:srgbClr val="558ED5"/>
                </a:solidFill>
                <a:latin typeface="Meiryo UI" panose="020B0604030504040204" pitchFamily="50" charset="-128"/>
                <a:ea typeface="Meiryo UI" panose="020B0604030504040204" pitchFamily="50" charset="-128"/>
              </a:rPr>
              <a:t>)</a:t>
            </a:r>
            <a:endParaRPr lang="ja-JP" altLang="en-US" b="1">
              <a:solidFill>
                <a:srgbClr val="558ED5"/>
              </a:solidFill>
              <a:latin typeface="Meiryo UI" panose="020B0604030504040204" pitchFamily="50" charset="-128"/>
              <a:ea typeface="Meiryo UI" panose="020B0604030504040204" pitchFamily="50" charset="-128"/>
            </a:endParaRPr>
          </a:p>
        </p:txBody>
      </p:sp>
      <p:cxnSp>
        <p:nvCxnSpPr>
          <p:cNvPr id="26" name="直線矢印コネクタ 25">
            <a:extLst>
              <a:ext uri="{FF2B5EF4-FFF2-40B4-BE49-F238E27FC236}">
                <a16:creationId xmlns:a16="http://schemas.microsoft.com/office/drawing/2014/main" id="{A98C892E-B32C-45B6-B64B-48ED886F7F91}"/>
              </a:ext>
            </a:extLst>
          </p:cNvPr>
          <p:cNvCxnSpPr>
            <a:cxnSpLocks/>
          </p:cNvCxnSpPr>
          <p:nvPr/>
        </p:nvCxnSpPr>
        <p:spPr bwMode="auto">
          <a:xfrm>
            <a:off x="4505164" y="3752970"/>
            <a:ext cx="842244" cy="0"/>
          </a:xfrm>
          <a:prstGeom prst="straightConnector1">
            <a:avLst/>
          </a:prstGeom>
          <a:noFill/>
          <a:ln w="9525" cap="flat" cmpd="sng" algn="ctr">
            <a:solidFill>
              <a:schemeClr val="tx1"/>
            </a:solidFill>
            <a:prstDash val="solid"/>
            <a:round/>
            <a:headEnd type="none" w="med" len="med"/>
            <a:tailEnd type="triangle"/>
          </a:ln>
          <a:effectLst/>
        </p:spPr>
      </p:cxnSp>
      <p:grpSp>
        <p:nvGrpSpPr>
          <p:cNvPr id="27" name="グループ化 26">
            <a:extLst>
              <a:ext uri="{FF2B5EF4-FFF2-40B4-BE49-F238E27FC236}">
                <a16:creationId xmlns:a16="http://schemas.microsoft.com/office/drawing/2014/main" id="{D335DA78-F0DF-48C7-8F6F-948AF26A4826}"/>
              </a:ext>
            </a:extLst>
          </p:cNvPr>
          <p:cNvGrpSpPr/>
          <p:nvPr/>
        </p:nvGrpSpPr>
        <p:grpSpPr>
          <a:xfrm>
            <a:off x="9275641" y="4558775"/>
            <a:ext cx="579608" cy="415547"/>
            <a:chOff x="3323061" y="3667776"/>
            <a:chExt cx="2174058" cy="1721980"/>
          </a:xfrm>
        </p:grpSpPr>
        <p:sp>
          <p:nvSpPr>
            <p:cNvPr id="28" name="円柱 27">
              <a:extLst>
                <a:ext uri="{FF2B5EF4-FFF2-40B4-BE49-F238E27FC236}">
                  <a16:creationId xmlns:a16="http://schemas.microsoft.com/office/drawing/2014/main" id="{40C3CB27-C908-416A-BE23-1665D0F528B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9" name="円弧 28">
              <a:extLst>
                <a:ext uri="{FF2B5EF4-FFF2-40B4-BE49-F238E27FC236}">
                  <a16:creationId xmlns:a16="http://schemas.microsoft.com/office/drawing/2014/main" id="{75DCE146-29BA-49D6-98C8-CADAAC35E048}"/>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30" name="矢印: 下 29">
            <a:extLst>
              <a:ext uri="{FF2B5EF4-FFF2-40B4-BE49-F238E27FC236}">
                <a16:creationId xmlns:a16="http://schemas.microsoft.com/office/drawing/2014/main" id="{241E00A1-A220-4ACB-8617-9DE6C4F94DC2}"/>
              </a:ext>
            </a:extLst>
          </p:cNvPr>
          <p:cNvSpPr/>
          <p:nvPr/>
        </p:nvSpPr>
        <p:spPr bwMode="auto">
          <a:xfrm rot="16200000">
            <a:off x="10311142" y="2550437"/>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1" name="矢印: 下 30">
            <a:extLst>
              <a:ext uri="{FF2B5EF4-FFF2-40B4-BE49-F238E27FC236}">
                <a16:creationId xmlns:a16="http://schemas.microsoft.com/office/drawing/2014/main" id="{DE5C91EA-CC14-40A8-A1AF-409314DE52B5}"/>
              </a:ext>
            </a:extLst>
          </p:cNvPr>
          <p:cNvSpPr/>
          <p:nvPr/>
        </p:nvSpPr>
        <p:spPr bwMode="auto">
          <a:xfrm rot="16200000">
            <a:off x="10189491" y="4493062"/>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F1D002E3-BBBB-4D39-8C8B-FA409133C3AF}"/>
              </a:ext>
            </a:extLst>
          </p:cNvPr>
          <p:cNvSpPr txBox="1"/>
          <p:nvPr/>
        </p:nvSpPr>
        <p:spPr>
          <a:xfrm>
            <a:off x="9275640" y="5241177"/>
            <a:ext cx="2675865" cy="954107"/>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自宅と勤務先の位置情報から、自宅→駅→勤務先間の移動のシェアサイクルと電車との組み合わせを提案</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自動車通勤からの切り替え</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0967F582-528D-4F5E-832D-2601A4021639}"/>
              </a:ext>
            </a:extLst>
          </p:cNvPr>
          <p:cNvSpPr txBox="1"/>
          <p:nvPr/>
        </p:nvSpPr>
        <p:spPr>
          <a:xfrm>
            <a:off x="3081824" y="5345604"/>
            <a:ext cx="2948103" cy="954107"/>
          </a:xfrm>
          <a:prstGeom prst="rect">
            <a:avLst/>
          </a:prstGeom>
          <a:solidFill>
            <a:schemeClr val="bg1"/>
          </a:solidFill>
          <a:ln>
            <a:solidFill>
              <a:schemeClr val="tx1"/>
            </a:solidFill>
          </a:ln>
        </p:spPr>
        <p:txBody>
          <a:bodyPr wrap="square" rtlCol="0">
            <a:spAutoFit/>
          </a:bodyPr>
          <a:lstStyle/>
          <a:p>
            <a:r>
              <a:rPr lang="en-US" altLang="ja-JP" sz="1400">
                <a:solidFill>
                  <a:schemeClr val="tx1"/>
                </a:solidFill>
                <a:latin typeface="Meiryo UI" panose="020B0604030504040204" pitchFamily="50" charset="-128"/>
                <a:ea typeface="Meiryo UI" panose="020B0604030504040204" pitchFamily="50" charset="-128"/>
              </a:rPr>
              <a:t>GPS</a:t>
            </a:r>
            <a:r>
              <a:rPr lang="ja-JP" altLang="en-US" sz="1400">
                <a:solidFill>
                  <a:schemeClr val="tx1"/>
                </a:solidFill>
                <a:latin typeface="Meiryo UI" panose="020B0604030504040204" pitchFamily="50" charset="-128"/>
                <a:ea typeface="Meiryo UI" panose="020B0604030504040204" pitchFamily="50" charset="-128"/>
              </a:rPr>
              <a:t>情報は各シェアサイクル拠点の自転車の台数把握に使用し、アプリ等で台数の公開、拠点ごとの台数調整に活用する。​​</a:t>
            </a:r>
          </a:p>
        </p:txBody>
      </p:sp>
      <p:sp>
        <p:nvSpPr>
          <p:cNvPr id="34" name="テキスト ボックス 33">
            <a:extLst>
              <a:ext uri="{FF2B5EF4-FFF2-40B4-BE49-F238E27FC236}">
                <a16:creationId xmlns:a16="http://schemas.microsoft.com/office/drawing/2014/main" id="{2C82583D-2EAD-48F2-A552-25CF679BD0CE}"/>
              </a:ext>
            </a:extLst>
          </p:cNvPr>
          <p:cNvSpPr txBox="1"/>
          <p:nvPr/>
        </p:nvSpPr>
        <p:spPr>
          <a:xfrm>
            <a:off x="8360981" y="2670920"/>
            <a:ext cx="799363"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sp>
        <p:nvSpPr>
          <p:cNvPr id="35" name="テキスト ボックス 34">
            <a:extLst>
              <a:ext uri="{FF2B5EF4-FFF2-40B4-BE49-F238E27FC236}">
                <a16:creationId xmlns:a16="http://schemas.microsoft.com/office/drawing/2014/main" id="{08D133FF-FF91-49F2-BEE0-F17868941A08}"/>
              </a:ext>
            </a:extLst>
          </p:cNvPr>
          <p:cNvSpPr txBox="1"/>
          <p:nvPr/>
        </p:nvSpPr>
        <p:spPr>
          <a:xfrm>
            <a:off x="8349428" y="4710420"/>
            <a:ext cx="799363"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cxnSp>
        <p:nvCxnSpPr>
          <p:cNvPr id="36" name="コネクタ: カギ線 35">
            <a:extLst>
              <a:ext uri="{FF2B5EF4-FFF2-40B4-BE49-F238E27FC236}">
                <a16:creationId xmlns:a16="http://schemas.microsoft.com/office/drawing/2014/main" id="{40143920-1753-4ADC-A3A6-0FC7AC0B0D03}"/>
              </a:ext>
            </a:extLst>
          </p:cNvPr>
          <p:cNvCxnSpPr>
            <a:cxnSpLocks/>
            <a:stCxn id="8" idx="3"/>
            <a:endCxn id="25" idx="1"/>
          </p:cNvCxnSpPr>
          <p:nvPr/>
        </p:nvCxnSpPr>
        <p:spPr bwMode="auto">
          <a:xfrm>
            <a:off x="7561711" y="3638724"/>
            <a:ext cx="1534725" cy="1562291"/>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37" name="コネクタ: カギ線 36">
            <a:extLst>
              <a:ext uri="{FF2B5EF4-FFF2-40B4-BE49-F238E27FC236}">
                <a16:creationId xmlns:a16="http://schemas.microsoft.com/office/drawing/2014/main" id="{D2E2FCAE-539D-4A03-AFAE-E41F3E54225C}"/>
              </a:ext>
            </a:extLst>
          </p:cNvPr>
          <p:cNvCxnSpPr>
            <a:cxnSpLocks/>
            <a:stCxn id="8" idx="3"/>
            <a:endCxn id="7" idx="1"/>
          </p:cNvCxnSpPr>
          <p:nvPr/>
        </p:nvCxnSpPr>
        <p:spPr bwMode="auto">
          <a:xfrm flipV="1">
            <a:off x="7561711" y="3091759"/>
            <a:ext cx="1534725" cy="546964"/>
          </a:xfrm>
          <a:prstGeom prst="bentConnector3">
            <a:avLst>
              <a:gd name="adj1" fmla="val 50000"/>
            </a:avLst>
          </a:prstGeom>
          <a:noFill/>
          <a:ln w="9525" cap="flat" cmpd="sng" algn="ctr">
            <a:solidFill>
              <a:schemeClr val="tx1"/>
            </a:solidFill>
            <a:prstDash val="solid"/>
            <a:round/>
            <a:headEnd type="none" w="med" len="med"/>
            <a:tailEnd type="triangle"/>
          </a:ln>
          <a:effectLst/>
        </p:spPr>
      </p:cxnSp>
      <p:sp>
        <p:nvSpPr>
          <p:cNvPr id="38" name="テキスト ボックス 37">
            <a:extLst>
              <a:ext uri="{FF2B5EF4-FFF2-40B4-BE49-F238E27FC236}">
                <a16:creationId xmlns:a16="http://schemas.microsoft.com/office/drawing/2014/main" id="{E781A25A-1D3F-4B0B-967D-16DA99229F1D}"/>
              </a:ext>
            </a:extLst>
          </p:cNvPr>
          <p:cNvSpPr txBox="1"/>
          <p:nvPr/>
        </p:nvSpPr>
        <p:spPr>
          <a:xfrm>
            <a:off x="4505166" y="3305137"/>
            <a:ext cx="799363"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データ公開</a:t>
            </a:r>
          </a:p>
        </p:txBody>
      </p:sp>
      <p:pic>
        <p:nvPicPr>
          <p:cNvPr id="39" name="グラフィックス 38" descr="三輪車 単色塗りつぶし">
            <a:extLst>
              <a:ext uri="{FF2B5EF4-FFF2-40B4-BE49-F238E27FC236}">
                <a16:creationId xmlns:a16="http://schemas.microsoft.com/office/drawing/2014/main" id="{93C9EE28-2E2E-4C21-97D4-35F5B471BB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6792" y="2538733"/>
            <a:ext cx="611721" cy="482499"/>
          </a:xfrm>
          <a:prstGeom prst="rect">
            <a:avLst/>
          </a:prstGeom>
        </p:spPr>
      </p:pic>
      <p:pic>
        <p:nvPicPr>
          <p:cNvPr id="40" name="グラフィックス 39" descr="三輪車 単色塗りつぶし">
            <a:extLst>
              <a:ext uri="{FF2B5EF4-FFF2-40B4-BE49-F238E27FC236}">
                <a16:creationId xmlns:a16="http://schemas.microsoft.com/office/drawing/2014/main" id="{D9FB232B-8E23-4EFD-9937-C02C32A99A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4067" y="2754967"/>
            <a:ext cx="611721" cy="482499"/>
          </a:xfrm>
          <a:prstGeom prst="rect">
            <a:avLst/>
          </a:prstGeom>
        </p:spPr>
      </p:pic>
      <p:pic>
        <p:nvPicPr>
          <p:cNvPr id="41" name="グラフィックス 40" descr="スマート フォン 単色塗りつぶし">
            <a:extLst>
              <a:ext uri="{FF2B5EF4-FFF2-40B4-BE49-F238E27FC236}">
                <a16:creationId xmlns:a16="http://schemas.microsoft.com/office/drawing/2014/main" id="{74763026-CAC0-42A4-8671-434148947D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0235" y="5229977"/>
            <a:ext cx="789226" cy="622507"/>
          </a:xfrm>
          <a:prstGeom prst="rect">
            <a:avLst/>
          </a:prstGeom>
        </p:spPr>
      </p:pic>
      <p:sp>
        <p:nvSpPr>
          <p:cNvPr id="42" name="矢印: 下 41">
            <a:extLst>
              <a:ext uri="{FF2B5EF4-FFF2-40B4-BE49-F238E27FC236}">
                <a16:creationId xmlns:a16="http://schemas.microsoft.com/office/drawing/2014/main" id="{A7EC9C74-A681-46BA-867A-6B2BEDB85377}"/>
              </a:ext>
            </a:extLst>
          </p:cNvPr>
          <p:cNvSpPr/>
          <p:nvPr/>
        </p:nvSpPr>
        <p:spPr bwMode="auto">
          <a:xfrm>
            <a:off x="736533" y="3341766"/>
            <a:ext cx="384516" cy="422524"/>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86A1A5E-AFA2-4296-BA79-ABEC13E718A5}"/>
              </a:ext>
            </a:extLst>
          </p:cNvPr>
          <p:cNvSpPr txBox="1"/>
          <p:nvPr/>
        </p:nvSpPr>
        <p:spPr>
          <a:xfrm>
            <a:off x="227012" y="3794492"/>
            <a:ext cx="2082794" cy="954107"/>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シェアサイクルの普及により、移動手段を自転車⇒公共交通機関に切り替えることにより、</a:t>
            </a:r>
            <a:r>
              <a:rPr lang="en-US" altLang="ja-JP" sz="1400">
                <a:solidFill>
                  <a:schemeClr val="tx1"/>
                </a:solidFill>
                <a:latin typeface="Meiryo UI" panose="020B0604030504040204" pitchFamily="50" charset="-128"/>
                <a:ea typeface="Meiryo UI" panose="020B0604030504040204" pitchFamily="50" charset="-128"/>
              </a:rPr>
              <a:t>CO2</a:t>
            </a:r>
            <a:r>
              <a:rPr lang="ja-JP" altLang="en-US" sz="1400">
                <a:solidFill>
                  <a:schemeClr val="tx1"/>
                </a:solidFill>
                <a:latin typeface="Meiryo UI" panose="020B0604030504040204" pitchFamily="50" charset="-128"/>
                <a:ea typeface="Meiryo UI" panose="020B0604030504040204" pitchFamily="50" charset="-128"/>
              </a:rPr>
              <a:t>削減</a:t>
            </a:r>
          </a:p>
        </p:txBody>
      </p:sp>
      <p:pic>
        <p:nvPicPr>
          <p:cNvPr id="44" name="グラフィックス 43" descr="近隣 単色塗りつぶし">
            <a:extLst>
              <a:ext uri="{FF2B5EF4-FFF2-40B4-BE49-F238E27FC236}">
                <a16:creationId xmlns:a16="http://schemas.microsoft.com/office/drawing/2014/main" id="{1466C37D-6BA0-483F-A15E-F012F6939A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58001" y="2502742"/>
            <a:ext cx="715534" cy="564382"/>
          </a:xfrm>
          <a:prstGeom prst="rect">
            <a:avLst/>
          </a:prstGeom>
        </p:spPr>
      </p:pic>
      <p:pic>
        <p:nvPicPr>
          <p:cNvPr id="45" name="Picture 2">
            <a:extLst>
              <a:ext uri="{FF2B5EF4-FFF2-40B4-BE49-F238E27FC236}">
                <a16:creationId xmlns:a16="http://schemas.microsoft.com/office/drawing/2014/main" id="{A638830F-BB63-4BFB-B4B5-0ECF5F2F86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6004" y="4487789"/>
            <a:ext cx="851948" cy="742187"/>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グループ化 45">
            <a:extLst>
              <a:ext uri="{FF2B5EF4-FFF2-40B4-BE49-F238E27FC236}">
                <a16:creationId xmlns:a16="http://schemas.microsoft.com/office/drawing/2014/main" id="{DEA74953-FADE-45EC-B910-065F820CBA9C}"/>
              </a:ext>
            </a:extLst>
          </p:cNvPr>
          <p:cNvGrpSpPr/>
          <p:nvPr/>
        </p:nvGrpSpPr>
        <p:grpSpPr>
          <a:xfrm>
            <a:off x="6234062" y="3676297"/>
            <a:ext cx="480645" cy="630665"/>
            <a:chOff x="4427984" y="3622150"/>
            <a:chExt cx="360040" cy="598938"/>
          </a:xfrm>
        </p:grpSpPr>
        <p:grpSp>
          <p:nvGrpSpPr>
            <p:cNvPr id="47" name="グループ化 46">
              <a:extLst>
                <a:ext uri="{FF2B5EF4-FFF2-40B4-BE49-F238E27FC236}">
                  <a16:creationId xmlns:a16="http://schemas.microsoft.com/office/drawing/2014/main" id="{98F3F613-E805-4FE9-B66D-FEC247841AA5}"/>
                </a:ext>
              </a:extLst>
            </p:cNvPr>
            <p:cNvGrpSpPr/>
            <p:nvPr/>
          </p:nvGrpSpPr>
          <p:grpSpPr>
            <a:xfrm>
              <a:off x="4427984" y="3622150"/>
              <a:ext cx="210552" cy="382914"/>
              <a:chOff x="3075685" y="3173093"/>
              <a:chExt cx="685800" cy="1360405"/>
            </a:xfrm>
          </p:grpSpPr>
          <p:sp>
            <p:nvSpPr>
              <p:cNvPr id="62" name="正方形/長方形 61">
                <a:extLst>
                  <a:ext uri="{FF2B5EF4-FFF2-40B4-BE49-F238E27FC236}">
                    <a16:creationId xmlns:a16="http://schemas.microsoft.com/office/drawing/2014/main" id="{62A91365-AF1C-4AAC-977E-6BB63784DB23}"/>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63" name="直線コネクタ 62">
                <a:extLst>
                  <a:ext uri="{FF2B5EF4-FFF2-40B4-BE49-F238E27FC236}">
                    <a16:creationId xmlns:a16="http://schemas.microsoft.com/office/drawing/2014/main" id="{29469BBF-4DE4-479E-A149-685CD52726C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A9C7392E-61F5-41A8-A02A-A0FAD87AD162}"/>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CEF87ACE-00C0-4B76-A1BB-3278C2D95F6A}"/>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EDE7185A-5FCA-4F5D-96ED-FC831E5EC3CB}"/>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86E2A260-49A8-4F55-97D2-6EB7DEB7E993}"/>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8" name="グループ化 47">
              <a:extLst>
                <a:ext uri="{FF2B5EF4-FFF2-40B4-BE49-F238E27FC236}">
                  <a16:creationId xmlns:a16="http://schemas.microsoft.com/office/drawing/2014/main" id="{A7BC7B61-57FB-4E91-9266-E4E987EEC290}"/>
                </a:ext>
              </a:extLst>
            </p:cNvPr>
            <p:cNvGrpSpPr/>
            <p:nvPr/>
          </p:nvGrpSpPr>
          <p:grpSpPr>
            <a:xfrm>
              <a:off x="4499992" y="3717032"/>
              <a:ext cx="210552" cy="382914"/>
              <a:chOff x="3075685" y="3173093"/>
              <a:chExt cx="685800" cy="1360405"/>
            </a:xfrm>
          </p:grpSpPr>
          <p:sp>
            <p:nvSpPr>
              <p:cNvPr id="56" name="正方形/長方形 55">
                <a:extLst>
                  <a:ext uri="{FF2B5EF4-FFF2-40B4-BE49-F238E27FC236}">
                    <a16:creationId xmlns:a16="http://schemas.microsoft.com/office/drawing/2014/main" id="{92366E4E-D416-4876-8947-C8D397C4A95D}"/>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57" name="直線コネクタ 56">
                <a:extLst>
                  <a:ext uri="{FF2B5EF4-FFF2-40B4-BE49-F238E27FC236}">
                    <a16:creationId xmlns:a16="http://schemas.microsoft.com/office/drawing/2014/main" id="{D36B1EB9-BBBD-49B9-892C-3DAD16FEAB9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E79AFF7D-8D59-4546-9E7F-0BC7981D52CA}"/>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D11879F4-83ED-4655-A32B-5B6639A295C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6FEB80AC-9E9D-4D17-8C80-5794BFFB1F53}"/>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C9668F73-D0D1-45C2-BC55-D1EA1494E7FB}"/>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9" name="グループ化 48">
              <a:extLst>
                <a:ext uri="{FF2B5EF4-FFF2-40B4-BE49-F238E27FC236}">
                  <a16:creationId xmlns:a16="http://schemas.microsoft.com/office/drawing/2014/main" id="{9D0A1DA6-3C3D-4F34-B0F9-93AE192F1626}"/>
                </a:ext>
              </a:extLst>
            </p:cNvPr>
            <p:cNvGrpSpPr/>
            <p:nvPr/>
          </p:nvGrpSpPr>
          <p:grpSpPr>
            <a:xfrm>
              <a:off x="4577472" y="3838174"/>
              <a:ext cx="210552" cy="382914"/>
              <a:chOff x="3075685" y="3173093"/>
              <a:chExt cx="685800" cy="1360405"/>
            </a:xfrm>
          </p:grpSpPr>
          <p:sp>
            <p:nvSpPr>
              <p:cNvPr id="50" name="正方形/長方形 49">
                <a:extLst>
                  <a:ext uri="{FF2B5EF4-FFF2-40B4-BE49-F238E27FC236}">
                    <a16:creationId xmlns:a16="http://schemas.microsoft.com/office/drawing/2014/main" id="{949E1F72-3D73-47EC-B7AF-0762E31EDCCB}"/>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51" name="直線コネクタ 50">
                <a:extLst>
                  <a:ext uri="{FF2B5EF4-FFF2-40B4-BE49-F238E27FC236}">
                    <a16:creationId xmlns:a16="http://schemas.microsoft.com/office/drawing/2014/main" id="{F66BD9D3-146F-4C77-B720-1B116488276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2" name="直線コネクタ 51">
                <a:extLst>
                  <a:ext uri="{FF2B5EF4-FFF2-40B4-BE49-F238E27FC236}">
                    <a16:creationId xmlns:a16="http://schemas.microsoft.com/office/drawing/2014/main" id="{C4BD3F44-A3DE-434E-96CD-6D9957DD0979}"/>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C45DD1A5-22A4-4139-9664-FBFA0A6FF27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4" name="直線コネクタ 53">
                <a:extLst>
                  <a:ext uri="{FF2B5EF4-FFF2-40B4-BE49-F238E27FC236}">
                    <a16:creationId xmlns:a16="http://schemas.microsoft.com/office/drawing/2014/main" id="{A86B08E4-C93F-468A-90DB-20B6D8B11BF4}"/>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8DD27A8A-D904-4C64-A017-A341CEBB0670}"/>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pic>
        <p:nvPicPr>
          <p:cNvPr id="68" name="グラフィックス 67" descr="路面電車 単色塗りつぶし">
            <a:extLst>
              <a:ext uri="{FF2B5EF4-FFF2-40B4-BE49-F238E27FC236}">
                <a16:creationId xmlns:a16="http://schemas.microsoft.com/office/drawing/2014/main" id="{99E9379A-DB1C-4A5E-9388-C23A887027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74173" y="4393563"/>
            <a:ext cx="799363" cy="630504"/>
          </a:xfrm>
          <a:prstGeom prst="rect">
            <a:avLst/>
          </a:prstGeom>
        </p:spPr>
      </p:pic>
    </p:spTree>
    <p:extLst>
      <p:ext uri="{BB962C8B-B14F-4D97-AF65-F5344CB8AC3E}">
        <p14:creationId xmlns:p14="http://schemas.microsoft.com/office/powerpoint/2010/main" val="2509191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正方形/長方形 133">
            <a:extLst>
              <a:ext uri="{FF2B5EF4-FFF2-40B4-BE49-F238E27FC236}">
                <a16:creationId xmlns:a16="http://schemas.microsoft.com/office/drawing/2014/main" id="{D07A80A1-0C01-4B0D-A61E-1808ACF4E954}"/>
              </a:ext>
            </a:extLst>
          </p:cNvPr>
          <p:cNvSpPr/>
          <p:nvPr/>
        </p:nvSpPr>
        <p:spPr>
          <a:xfrm>
            <a:off x="227013" y="675928"/>
            <a:ext cx="11777410"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gn="l">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各団体がデータカタログ、コネクタを導入することで、公開するオープンデータを横断検索システムにより一括で検索が可能。</a:t>
            </a:r>
            <a:endParaRPr lang="en-US" altLang="ja-JP">
              <a:solidFill>
                <a:schemeClr val="bg1"/>
              </a:solidFill>
              <a:latin typeface="Meiryo UI" panose="020B0604030504040204" pitchFamily="50" charset="-128"/>
              <a:ea typeface="Meiryo UI" panose="020B0604030504040204" pitchFamily="50" charset="-128"/>
            </a:endParaRPr>
          </a:p>
          <a:p>
            <a:pPr marL="285750" indent="-285750" algn="l">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公開されているデータを基に</a:t>
            </a:r>
            <a:r>
              <a:rPr lang="en-US" altLang="ja-JP">
                <a:solidFill>
                  <a:schemeClr val="bg1"/>
                </a:solidFill>
                <a:latin typeface="Meiryo UI" panose="020B0604030504040204" pitchFamily="50" charset="-128"/>
                <a:ea typeface="Meiryo UI" panose="020B0604030504040204" pitchFamily="50" charset="-128"/>
              </a:rPr>
              <a:t>SCI-J</a:t>
            </a:r>
            <a:r>
              <a:rPr lang="ja-JP" altLang="en-US">
                <a:solidFill>
                  <a:schemeClr val="bg1"/>
                </a:solidFill>
                <a:latin typeface="Meiryo UI" panose="020B0604030504040204" pitchFamily="50" charset="-128"/>
                <a:ea typeface="Meiryo UI" panose="020B0604030504040204" pitchFamily="50" charset="-128"/>
              </a:rPr>
              <a:t>が</a:t>
            </a:r>
            <a:r>
              <a:rPr lang="en-US" altLang="ja-JP">
                <a:solidFill>
                  <a:schemeClr val="bg1"/>
                </a:solidFill>
                <a:latin typeface="Meiryo UI" panose="020B0604030504040204" pitchFamily="50" charset="-128"/>
                <a:ea typeface="Meiryo UI" panose="020B0604030504040204" pitchFamily="50" charset="-128"/>
              </a:rPr>
              <a:t>LWC</a:t>
            </a:r>
            <a:r>
              <a:rPr lang="ja-JP" altLang="en-US">
                <a:solidFill>
                  <a:schemeClr val="bg1"/>
                </a:solidFill>
                <a:latin typeface="Meiryo UI" panose="020B0604030504040204" pitchFamily="50" charset="-128"/>
                <a:ea typeface="Meiryo UI" panose="020B0604030504040204" pitchFamily="50" charset="-128"/>
              </a:rPr>
              <a:t>指標を作成し公開することで、国、自治体、企業が活用できる。</a:t>
            </a:r>
            <a:endParaRPr lang="en-US" altLang="ja-JP">
              <a:solidFill>
                <a:schemeClr val="bg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BFFD3591-9E7A-45C0-B28C-D5250896166F}"/>
              </a:ext>
            </a:extLst>
          </p:cNvPr>
          <p:cNvSpPr/>
          <p:nvPr/>
        </p:nvSpPr>
        <p:spPr>
          <a:xfrm>
            <a:off x="96953" y="2405069"/>
            <a:ext cx="1700043" cy="676577"/>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b="1">
                <a:solidFill>
                  <a:schemeClr val="tx1"/>
                </a:solidFill>
                <a:latin typeface="Meiryo UI" panose="020B0604030504040204" pitchFamily="50" charset="-128"/>
                <a:ea typeface="Meiryo UI" panose="020B0604030504040204" pitchFamily="50" charset="-128"/>
              </a:rPr>
              <a:t>国</a:t>
            </a:r>
            <a:endParaRPr lang="en-US" altLang="ja-JP" sz="1400" b="1">
              <a:solidFill>
                <a:schemeClr val="tx1"/>
              </a:solidFill>
              <a:latin typeface="Meiryo UI" panose="020B0604030504040204" pitchFamily="50" charset="-128"/>
              <a:ea typeface="Meiryo UI" panose="020B0604030504040204" pitchFamily="50" charset="-128"/>
            </a:endParaRPr>
          </a:p>
        </p:txBody>
      </p:sp>
      <p:sp>
        <p:nvSpPr>
          <p:cNvPr id="133" name="吹き出し: 線 132">
            <a:extLst>
              <a:ext uri="{FF2B5EF4-FFF2-40B4-BE49-F238E27FC236}">
                <a16:creationId xmlns:a16="http://schemas.microsoft.com/office/drawing/2014/main" id="{EAA52123-CA9D-48C9-A490-53F53C45659E}"/>
              </a:ext>
            </a:extLst>
          </p:cNvPr>
          <p:cNvSpPr/>
          <p:nvPr/>
        </p:nvSpPr>
        <p:spPr>
          <a:xfrm>
            <a:off x="122188" y="1365592"/>
            <a:ext cx="2464797" cy="864000"/>
          </a:xfrm>
          <a:prstGeom prst="borderCallout1">
            <a:avLst>
              <a:gd name="adj1" fmla="val 98125"/>
              <a:gd name="adj2" fmla="val 56101"/>
              <a:gd name="adj3" fmla="val 137566"/>
              <a:gd name="adj4" fmla="val 43674"/>
            </a:avLst>
          </a:prstGeom>
          <a:solidFill>
            <a:srgbClr val="FFFFCC"/>
          </a:solidFill>
          <a:ln w="19050">
            <a:solidFill>
              <a:srgbClr val="C00000"/>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4138" indent="-84138"/>
            <a:r>
              <a:rPr lang="ja-JP" altLang="en-US" sz="1600" b="1">
                <a:solidFill>
                  <a:srgbClr val="C00000"/>
                </a:solidFill>
                <a:latin typeface="Meiryo UI" panose="020B0604030504040204" pitchFamily="50" charset="-128"/>
                <a:ea typeface="Meiryo UI" panose="020B0604030504040204" pitchFamily="50" charset="-128"/>
                <a:cs typeface="Meiryo UI" panose="020B0604030504040204" pitchFamily="50" charset="-128"/>
              </a:rPr>
              <a:t>・自治体の傾向や類型に応じた支援策が検討できる</a:t>
            </a:r>
            <a:endParaRPr lang="en-US" altLang="ja-JP" sz="1600" b="1">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a:extLst>
              <a:ext uri="{FF2B5EF4-FFF2-40B4-BE49-F238E27FC236}">
                <a16:creationId xmlns:a16="http://schemas.microsoft.com/office/drawing/2014/main" id="{FA4E664C-7EB7-4327-9DB1-CA814BF88C56}"/>
              </a:ext>
            </a:extLst>
          </p:cNvPr>
          <p:cNvSpPr/>
          <p:nvPr/>
        </p:nvSpPr>
        <p:spPr>
          <a:xfrm>
            <a:off x="94479" y="3448057"/>
            <a:ext cx="11921852" cy="737040"/>
          </a:xfrm>
          <a:prstGeom prst="rect">
            <a:avLst/>
          </a:prstGeom>
          <a:solidFill>
            <a:schemeClr val="accent4">
              <a:lumMod val="20000"/>
              <a:lumOff val="80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ja-JP" altLang="en-US" sz="2000" b="1">
              <a:solidFill>
                <a:schemeClr val="tx1"/>
              </a:solidFill>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D78E22D1-8265-487A-8C26-6D7CC908C58D}"/>
              </a:ext>
            </a:extLst>
          </p:cNvPr>
          <p:cNvSpPr/>
          <p:nvPr/>
        </p:nvSpPr>
        <p:spPr>
          <a:xfrm>
            <a:off x="640254" y="2714903"/>
            <a:ext cx="619667"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Meiryo UI" panose="020B0604030504040204" pitchFamily="50" charset="-128"/>
                <a:ea typeface="Meiryo UI" panose="020B0604030504040204" pitchFamily="50" charset="-128"/>
              </a:rPr>
              <a:t>コネクタ</a:t>
            </a:r>
            <a:endParaRPr kumimoji="1" lang="ja-JP" altLang="en-US" sz="1100">
              <a:solidFill>
                <a:schemeClr val="tx1"/>
              </a:solidFill>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5611766B-FEC6-4B7E-AD5C-3132D32B9BFF}"/>
              </a:ext>
            </a:extLst>
          </p:cNvPr>
          <p:cNvSpPr txBox="1"/>
          <p:nvPr/>
        </p:nvSpPr>
        <p:spPr>
          <a:xfrm>
            <a:off x="11338443" y="5368834"/>
            <a:ext cx="761809" cy="369332"/>
          </a:xfrm>
          <a:prstGeom prst="rect">
            <a:avLst/>
          </a:prstGeom>
          <a:noFill/>
        </p:spPr>
        <p:txBody>
          <a:bodyPr wrap="square" lIns="91440" tIns="45720" rIns="91440" bIns="45720" rtlCol="0" anchor="t">
            <a:spAutoFit/>
          </a:bodyPr>
          <a:lstStyle/>
          <a:p>
            <a:pPr algn="ctr"/>
            <a:r>
              <a:rPr lang="ja-JP" altLang="en-US" b="1">
                <a:latin typeface="Meiryo UI" panose="020B0604030504040204" pitchFamily="50" charset="-128"/>
                <a:ea typeface="Meiryo UI" panose="020B0604030504040204" pitchFamily="50" charset="-128"/>
              </a:rPr>
              <a:t>・・・</a:t>
            </a:r>
          </a:p>
        </p:txBody>
      </p:sp>
      <p:cxnSp>
        <p:nvCxnSpPr>
          <p:cNvPr id="138" name="直線矢印コネクタ 137">
            <a:extLst>
              <a:ext uri="{FF2B5EF4-FFF2-40B4-BE49-F238E27FC236}">
                <a16:creationId xmlns:a16="http://schemas.microsoft.com/office/drawing/2014/main" id="{0219D808-7C2F-411C-BE88-0EB1E5914EDB}"/>
              </a:ext>
            </a:extLst>
          </p:cNvPr>
          <p:cNvCxnSpPr>
            <a:cxnSpLocks/>
            <a:endCxn id="136" idx="2"/>
          </p:cNvCxnSpPr>
          <p:nvPr/>
        </p:nvCxnSpPr>
        <p:spPr>
          <a:xfrm flipV="1">
            <a:off x="950088" y="3002903"/>
            <a:ext cx="0" cy="3960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正方形/長方形 138">
            <a:extLst>
              <a:ext uri="{FF2B5EF4-FFF2-40B4-BE49-F238E27FC236}">
                <a16:creationId xmlns:a16="http://schemas.microsoft.com/office/drawing/2014/main" id="{3AE3283F-D7E3-44AC-A7C1-DFA6BE4B660D}"/>
              </a:ext>
            </a:extLst>
          </p:cNvPr>
          <p:cNvSpPr/>
          <p:nvPr/>
        </p:nvSpPr>
        <p:spPr>
          <a:xfrm>
            <a:off x="7144550" y="2381217"/>
            <a:ext cx="1700043" cy="646331"/>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b="1">
                <a:solidFill>
                  <a:schemeClr val="tx1"/>
                </a:solidFill>
                <a:latin typeface="Meiryo UI" panose="020B0604030504040204" pitchFamily="50" charset="-128"/>
                <a:ea typeface="Meiryo UI" panose="020B0604030504040204" pitchFamily="50" charset="-128"/>
              </a:rPr>
              <a:t>民間企業</a:t>
            </a:r>
          </a:p>
        </p:txBody>
      </p:sp>
      <p:sp>
        <p:nvSpPr>
          <p:cNvPr id="140" name="テキスト ボックス 139">
            <a:extLst>
              <a:ext uri="{FF2B5EF4-FFF2-40B4-BE49-F238E27FC236}">
                <a16:creationId xmlns:a16="http://schemas.microsoft.com/office/drawing/2014/main" id="{DD30D992-C5D8-40D7-8C66-2536F97A06EC}"/>
              </a:ext>
            </a:extLst>
          </p:cNvPr>
          <p:cNvSpPr txBox="1"/>
          <p:nvPr/>
        </p:nvSpPr>
        <p:spPr>
          <a:xfrm>
            <a:off x="7968310" y="3112062"/>
            <a:ext cx="2438054" cy="253916"/>
          </a:xfrm>
          <a:prstGeom prst="rect">
            <a:avLst/>
          </a:prstGeom>
          <a:noFill/>
        </p:spPr>
        <p:txBody>
          <a:bodyPr wrap="square" rtlCol="0">
            <a:spAutoFit/>
          </a:bodyPr>
          <a:lstStyle/>
          <a:p>
            <a:pPr algn="l"/>
            <a:r>
              <a:rPr lang="ja-JP" altLang="en-US" sz="1050">
                <a:latin typeface="Meiryo UI" panose="020B0604030504040204" pitchFamily="50" charset="-128"/>
                <a:ea typeface="Meiryo UI" panose="020B0604030504040204" pitchFamily="50" charset="-128"/>
              </a:rPr>
              <a:t>⑦</a:t>
            </a:r>
            <a:r>
              <a:rPr lang="en-US" altLang="ja-JP" sz="1050">
                <a:latin typeface="Meiryo UI" panose="020B0604030504040204" pitchFamily="50" charset="-128"/>
                <a:ea typeface="Meiryo UI" panose="020B0604030504040204" pitchFamily="50" charset="-128"/>
              </a:rPr>
              <a:t>LWC</a:t>
            </a:r>
            <a:r>
              <a:rPr lang="ja-JP" altLang="en-US" sz="1050">
                <a:latin typeface="Meiryo UI" panose="020B0604030504040204" pitchFamily="50" charset="-128"/>
                <a:ea typeface="Meiryo UI" panose="020B0604030504040204" pitchFamily="50" charset="-128"/>
              </a:rPr>
              <a:t>指標データを取得</a:t>
            </a:r>
            <a:endParaRPr kumimoji="1" lang="ja-JP" altLang="en-US" sz="1050">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BE55AAC0-D42D-4878-A547-0B2B9E11B69A}"/>
              </a:ext>
            </a:extLst>
          </p:cNvPr>
          <p:cNvSpPr/>
          <p:nvPr/>
        </p:nvSpPr>
        <p:spPr>
          <a:xfrm>
            <a:off x="7692105" y="2708865"/>
            <a:ext cx="619667"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Meiryo UI" panose="020B0604030504040204" pitchFamily="50" charset="-128"/>
                <a:ea typeface="Meiryo UI" panose="020B0604030504040204" pitchFamily="50" charset="-128"/>
              </a:rPr>
              <a:t>コネクタ</a:t>
            </a:r>
            <a:endParaRPr kumimoji="1" lang="ja-JP" altLang="en-US" sz="1100">
              <a:solidFill>
                <a:schemeClr val="tx1"/>
              </a:solidFill>
              <a:latin typeface="Meiryo UI" panose="020B0604030504040204" pitchFamily="50" charset="-128"/>
              <a:ea typeface="Meiryo UI" panose="020B0604030504040204" pitchFamily="50" charset="-128"/>
            </a:endParaRPr>
          </a:p>
        </p:txBody>
      </p:sp>
      <p:sp>
        <p:nvSpPr>
          <p:cNvPr id="142" name="テキスト ボックス 141">
            <a:extLst>
              <a:ext uri="{FF2B5EF4-FFF2-40B4-BE49-F238E27FC236}">
                <a16:creationId xmlns:a16="http://schemas.microsoft.com/office/drawing/2014/main" id="{2DD7883C-B574-43B3-8C14-3E1D3C1A742A}"/>
              </a:ext>
            </a:extLst>
          </p:cNvPr>
          <p:cNvSpPr txBox="1"/>
          <p:nvPr/>
        </p:nvSpPr>
        <p:spPr>
          <a:xfrm>
            <a:off x="896439" y="3113732"/>
            <a:ext cx="2438054" cy="253916"/>
          </a:xfrm>
          <a:prstGeom prst="rect">
            <a:avLst/>
          </a:prstGeom>
          <a:noFill/>
        </p:spPr>
        <p:txBody>
          <a:bodyPr wrap="square" rtlCol="0">
            <a:spAutoFit/>
          </a:bodyPr>
          <a:lstStyle/>
          <a:p>
            <a:pPr algn="l"/>
            <a:r>
              <a:rPr lang="ja-JP" altLang="en-US" sz="1050">
                <a:latin typeface="Meiryo UI" panose="020B0604030504040204" pitchFamily="50" charset="-128"/>
                <a:ea typeface="Meiryo UI" panose="020B0604030504040204" pitchFamily="50" charset="-128"/>
              </a:rPr>
              <a:t>⑦</a:t>
            </a:r>
            <a:r>
              <a:rPr lang="en-US" altLang="ja-JP" sz="1050">
                <a:latin typeface="Meiryo UI" panose="020B0604030504040204" pitchFamily="50" charset="-128"/>
                <a:ea typeface="Meiryo UI" panose="020B0604030504040204" pitchFamily="50" charset="-128"/>
              </a:rPr>
              <a:t>LWC</a:t>
            </a:r>
            <a:r>
              <a:rPr lang="ja-JP" altLang="en-US" sz="1050">
                <a:latin typeface="Meiryo UI" panose="020B0604030504040204" pitchFamily="50" charset="-128"/>
                <a:ea typeface="Meiryo UI" panose="020B0604030504040204" pitchFamily="50" charset="-128"/>
              </a:rPr>
              <a:t>指標データを取得</a:t>
            </a:r>
            <a:endParaRPr kumimoji="1" lang="ja-JP" altLang="en-US" sz="1050">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3C993CE0-F016-45E9-821A-67AB4A103552}"/>
              </a:ext>
            </a:extLst>
          </p:cNvPr>
          <p:cNvSpPr txBox="1"/>
          <p:nvPr/>
        </p:nvSpPr>
        <p:spPr>
          <a:xfrm>
            <a:off x="3914316" y="3112734"/>
            <a:ext cx="2438054" cy="253916"/>
          </a:xfrm>
          <a:prstGeom prst="rect">
            <a:avLst/>
          </a:prstGeom>
          <a:noFill/>
        </p:spPr>
        <p:txBody>
          <a:bodyPr wrap="square" rtlCol="0">
            <a:spAutoFit/>
          </a:bodyPr>
          <a:lstStyle/>
          <a:p>
            <a:pPr algn="l"/>
            <a:r>
              <a:rPr lang="ja-JP" altLang="en-US" sz="1050">
                <a:latin typeface="Meiryo UI" panose="020B0604030504040204" pitchFamily="50" charset="-128"/>
                <a:ea typeface="Meiryo UI" panose="020B0604030504040204" pitchFamily="50" charset="-128"/>
              </a:rPr>
              <a:t>⑦</a:t>
            </a:r>
            <a:r>
              <a:rPr lang="en-US" altLang="ja-JP" sz="1050">
                <a:latin typeface="Meiryo UI" panose="020B0604030504040204" pitchFamily="50" charset="-128"/>
                <a:ea typeface="Meiryo UI" panose="020B0604030504040204" pitchFamily="50" charset="-128"/>
              </a:rPr>
              <a:t>LWC</a:t>
            </a:r>
            <a:r>
              <a:rPr lang="ja-JP" altLang="en-US" sz="1050">
                <a:latin typeface="Meiryo UI" panose="020B0604030504040204" pitchFamily="50" charset="-128"/>
                <a:ea typeface="Meiryo UI" panose="020B0604030504040204" pitchFamily="50" charset="-128"/>
              </a:rPr>
              <a:t>指標データを取得</a:t>
            </a:r>
            <a:endParaRPr kumimoji="1" lang="ja-JP" altLang="en-US" sz="1050">
              <a:latin typeface="Meiryo UI" panose="020B0604030504040204" pitchFamily="50" charset="-128"/>
              <a:ea typeface="Meiryo UI" panose="020B0604030504040204" pitchFamily="50" charset="-128"/>
            </a:endParaRPr>
          </a:p>
        </p:txBody>
      </p:sp>
      <p:sp>
        <p:nvSpPr>
          <p:cNvPr id="144" name="吹き出し: 線 143">
            <a:extLst>
              <a:ext uri="{FF2B5EF4-FFF2-40B4-BE49-F238E27FC236}">
                <a16:creationId xmlns:a16="http://schemas.microsoft.com/office/drawing/2014/main" id="{8B790C33-D792-4A4F-952C-A87F56ECBA7C}"/>
              </a:ext>
            </a:extLst>
          </p:cNvPr>
          <p:cNvSpPr/>
          <p:nvPr/>
        </p:nvSpPr>
        <p:spPr>
          <a:xfrm>
            <a:off x="7492791" y="1381473"/>
            <a:ext cx="2703604" cy="864000"/>
          </a:xfrm>
          <a:prstGeom prst="borderCallout1">
            <a:avLst>
              <a:gd name="adj1" fmla="val 103696"/>
              <a:gd name="adj2" fmla="val 43734"/>
              <a:gd name="adj3" fmla="val 129211"/>
              <a:gd name="adj4" fmla="val 36875"/>
            </a:avLst>
          </a:prstGeom>
          <a:solidFill>
            <a:srgbClr val="FFFFCC"/>
          </a:solidFill>
          <a:ln w="19050">
            <a:solidFill>
              <a:srgbClr val="C00000"/>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4138" indent="-84138"/>
            <a:r>
              <a:rPr lang="ja-JP" altLang="en-US" sz="1600" b="1">
                <a:solidFill>
                  <a:srgbClr val="C00000"/>
                </a:solidFill>
                <a:latin typeface="Meiryo UI" panose="020B0604030504040204" pitchFamily="50" charset="-128"/>
                <a:ea typeface="Meiryo UI" panose="020B0604030504040204" pitchFamily="50" charset="-128"/>
              </a:rPr>
              <a:t>・地域課題</a:t>
            </a:r>
            <a:r>
              <a:rPr lang="en-US" altLang="ja-JP" sz="1600" b="1">
                <a:solidFill>
                  <a:srgbClr val="C00000"/>
                </a:solidFill>
                <a:latin typeface="Meiryo UI" panose="020B0604030504040204" pitchFamily="50" charset="-128"/>
                <a:ea typeface="Meiryo UI" panose="020B0604030504040204" pitchFamily="50" charset="-128"/>
              </a:rPr>
              <a:t>(</a:t>
            </a:r>
            <a:r>
              <a:rPr lang="ja-JP" altLang="en-US" sz="1600" b="1">
                <a:solidFill>
                  <a:srgbClr val="C00000"/>
                </a:solidFill>
                <a:latin typeface="Meiryo UI" panose="020B0604030504040204" pitchFamily="50" charset="-128"/>
                <a:ea typeface="Meiryo UI" panose="020B0604030504040204" pitchFamily="50" charset="-128"/>
              </a:rPr>
              <a:t>ニーズ</a:t>
            </a:r>
            <a:r>
              <a:rPr lang="en-US" altLang="ja-JP" sz="1600" b="1">
                <a:solidFill>
                  <a:srgbClr val="C00000"/>
                </a:solidFill>
                <a:latin typeface="Meiryo UI" panose="020B0604030504040204" pitchFamily="50" charset="-128"/>
                <a:ea typeface="Meiryo UI" panose="020B0604030504040204" pitchFamily="50" charset="-128"/>
              </a:rPr>
              <a:t>)</a:t>
            </a:r>
            <a:r>
              <a:rPr lang="ja-JP" altLang="en-US" sz="1600" b="1">
                <a:solidFill>
                  <a:srgbClr val="C00000"/>
                </a:solidFill>
                <a:latin typeface="Meiryo UI" panose="020B0604030504040204" pitchFamily="50" charset="-128"/>
                <a:ea typeface="Meiryo UI" panose="020B0604030504040204" pitchFamily="50" charset="-128"/>
              </a:rPr>
              <a:t>に応じた事業を開発できる</a:t>
            </a:r>
            <a:endParaRPr lang="en-US" altLang="ja-JP" sz="1600" b="1">
              <a:solidFill>
                <a:srgbClr val="C00000"/>
              </a:solidFill>
              <a:latin typeface="Meiryo UI" panose="020B0604030504040204" pitchFamily="50" charset="-128"/>
              <a:ea typeface="Meiryo UI" panose="020B0604030504040204" pitchFamily="50" charset="-128"/>
            </a:endParaRPr>
          </a:p>
        </p:txBody>
      </p:sp>
      <p:sp>
        <p:nvSpPr>
          <p:cNvPr id="145" name="正方形/長方形 144">
            <a:extLst>
              <a:ext uri="{FF2B5EF4-FFF2-40B4-BE49-F238E27FC236}">
                <a16:creationId xmlns:a16="http://schemas.microsoft.com/office/drawing/2014/main" id="{C6BB711D-22D5-4B80-BEBB-E779CEEA8C3F}"/>
              </a:ext>
            </a:extLst>
          </p:cNvPr>
          <p:cNvSpPr/>
          <p:nvPr/>
        </p:nvSpPr>
        <p:spPr>
          <a:xfrm>
            <a:off x="3122038" y="2392079"/>
            <a:ext cx="1700043" cy="670762"/>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b="1">
                <a:solidFill>
                  <a:schemeClr val="tx1"/>
                </a:solidFill>
                <a:latin typeface="Meiryo UI" panose="020B0604030504040204" pitchFamily="50" charset="-128"/>
                <a:ea typeface="Meiryo UI" panose="020B0604030504040204" pitchFamily="50" charset="-128"/>
              </a:rPr>
              <a:t>自治体</a:t>
            </a:r>
          </a:p>
        </p:txBody>
      </p:sp>
      <p:sp>
        <p:nvSpPr>
          <p:cNvPr id="146" name="正方形/長方形 145">
            <a:extLst>
              <a:ext uri="{FF2B5EF4-FFF2-40B4-BE49-F238E27FC236}">
                <a16:creationId xmlns:a16="http://schemas.microsoft.com/office/drawing/2014/main" id="{1CE4A805-F58D-4E7A-BFE8-7A6A122E4338}"/>
              </a:ext>
            </a:extLst>
          </p:cNvPr>
          <p:cNvSpPr/>
          <p:nvPr/>
        </p:nvSpPr>
        <p:spPr>
          <a:xfrm>
            <a:off x="3660390" y="2714816"/>
            <a:ext cx="619667"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Meiryo UI" panose="020B0604030504040204" pitchFamily="50" charset="-128"/>
                <a:ea typeface="Meiryo UI" panose="020B0604030504040204" pitchFamily="50" charset="-128"/>
              </a:rPr>
              <a:t>コネクタ</a:t>
            </a:r>
            <a:endParaRPr kumimoji="1" lang="ja-JP" altLang="en-US" sz="1100">
              <a:solidFill>
                <a:schemeClr val="tx1"/>
              </a:solidFill>
              <a:latin typeface="Meiryo UI" panose="020B0604030504040204" pitchFamily="50" charset="-128"/>
              <a:ea typeface="Meiryo UI" panose="020B0604030504040204" pitchFamily="50" charset="-128"/>
            </a:endParaRPr>
          </a:p>
        </p:txBody>
      </p:sp>
      <p:sp>
        <p:nvSpPr>
          <p:cNvPr id="147" name="吹き出し: 線 146">
            <a:extLst>
              <a:ext uri="{FF2B5EF4-FFF2-40B4-BE49-F238E27FC236}">
                <a16:creationId xmlns:a16="http://schemas.microsoft.com/office/drawing/2014/main" id="{3DD3CA45-0BD2-468C-9332-64FD7826E712}"/>
              </a:ext>
            </a:extLst>
          </p:cNvPr>
          <p:cNvSpPr/>
          <p:nvPr/>
        </p:nvSpPr>
        <p:spPr>
          <a:xfrm>
            <a:off x="2740964" y="1365592"/>
            <a:ext cx="4577930" cy="864000"/>
          </a:xfrm>
          <a:prstGeom prst="borderCallout1">
            <a:avLst>
              <a:gd name="adj1" fmla="val 96733"/>
              <a:gd name="adj2" fmla="val 44493"/>
              <a:gd name="adj3" fmla="val 136173"/>
              <a:gd name="adj4" fmla="val 35518"/>
            </a:avLst>
          </a:prstGeom>
          <a:solidFill>
            <a:srgbClr val="FFFFCC"/>
          </a:solidFill>
          <a:ln w="19050">
            <a:solidFill>
              <a:srgbClr val="C00000"/>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4138" indent="-84138"/>
            <a:r>
              <a:rPr lang="ja-JP" altLang="en-US" sz="1600" b="1">
                <a:solidFill>
                  <a:srgbClr val="C00000"/>
                </a:solidFill>
                <a:latin typeface="Meiryo UI" panose="020B0604030504040204" pitchFamily="50" charset="-128"/>
                <a:ea typeface="Meiryo UI" panose="020B0604030504040204" pitchFamily="50" charset="-128"/>
              </a:rPr>
              <a:t>・自地域の課題が把握できる（スーパーシティの施策のインプットとなる）</a:t>
            </a:r>
            <a:endParaRPr lang="en-US" altLang="ja-JP" sz="1600" b="1">
              <a:solidFill>
                <a:srgbClr val="C00000"/>
              </a:solidFill>
              <a:latin typeface="Meiryo UI" panose="020B0604030504040204" pitchFamily="50" charset="-128"/>
              <a:ea typeface="Meiryo UI" panose="020B0604030504040204" pitchFamily="50" charset="-128"/>
            </a:endParaRPr>
          </a:p>
          <a:p>
            <a:pPr marL="84138" indent="-84138"/>
            <a:r>
              <a:rPr lang="ja-JP" altLang="en-US" sz="1600" b="1">
                <a:solidFill>
                  <a:srgbClr val="C00000"/>
                </a:solidFill>
                <a:latin typeface="Meiryo UI" panose="020B0604030504040204" pitchFamily="50" charset="-128"/>
                <a:ea typeface="Meiryo UI" panose="020B0604030504040204" pitchFamily="50" charset="-128"/>
              </a:rPr>
              <a:t>・まちづくりの</a:t>
            </a:r>
            <a:r>
              <a:rPr lang="en-US" altLang="ja-JP" sz="1600" b="1">
                <a:solidFill>
                  <a:srgbClr val="C00000"/>
                </a:solidFill>
                <a:latin typeface="Meiryo UI" panose="020B0604030504040204" pitchFamily="50" charset="-128"/>
                <a:ea typeface="Meiryo UI" panose="020B0604030504040204" pitchFamily="50" charset="-128"/>
              </a:rPr>
              <a:t>EBPM</a:t>
            </a:r>
            <a:r>
              <a:rPr lang="ja-JP" altLang="en-US" sz="1600" b="1">
                <a:solidFill>
                  <a:srgbClr val="C00000"/>
                </a:solidFill>
                <a:latin typeface="Meiryo UI" panose="020B0604030504040204" pitchFamily="50" charset="-128"/>
                <a:ea typeface="Meiryo UI" panose="020B0604030504040204" pitchFamily="50" charset="-128"/>
              </a:rPr>
              <a:t>・ワイズスペンディングに役立てる</a:t>
            </a:r>
          </a:p>
        </p:txBody>
      </p:sp>
      <p:grpSp>
        <p:nvGrpSpPr>
          <p:cNvPr id="148" name="グループ化 147">
            <a:extLst>
              <a:ext uri="{FF2B5EF4-FFF2-40B4-BE49-F238E27FC236}">
                <a16:creationId xmlns:a16="http://schemas.microsoft.com/office/drawing/2014/main" id="{44773A1C-1A12-4964-904F-A21D848F5785}"/>
              </a:ext>
            </a:extLst>
          </p:cNvPr>
          <p:cNvGrpSpPr/>
          <p:nvPr/>
        </p:nvGrpSpPr>
        <p:grpSpPr>
          <a:xfrm>
            <a:off x="28725" y="5174388"/>
            <a:ext cx="1386535" cy="1421784"/>
            <a:chOff x="348765" y="5174388"/>
            <a:chExt cx="1386535" cy="1421784"/>
          </a:xfrm>
        </p:grpSpPr>
        <p:sp>
          <p:nvSpPr>
            <p:cNvPr id="149" name="正方形/長方形 148">
              <a:extLst>
                <a:ext uri="{FF2B5EF4-FFF2-40B4-BE49-F238E27FC236}">
                  <a16:creationId xmlns:a16="http://schemas.microsoft.com/office/drawing/2014/main" id="{9F0BA1DB-4BD3-40C9-823F-9FCFEE48FB77}"/>
                </a:ext>
              </a:extLst>
            </p:cNvPr>
            <p:cNvSpPr/>
            <p:nvPr/>
          </p:nvSpPr>
          <p:spPr>
            <a:xfrm>
              <a:off x="421568" y="5174388"/>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自治体</a:t>
              </a:r>
            </a:p>
          </p:txBody>
        </p:sp>
        <p:sp>
          <p:nvSpPr>
            <p:cNvPr id="150" name="正方形/長方形 149">
              <a:extLst>
                <a:ext uri="{FF2B5EF4-FFF2-40B4-BE49-F238E27FC236}">
                  <a16:creationId xmlns:a16="http://schemas.microsoft.com/office/drawing/2014/main" id="{2669315B-35D5-4DBB-9B14-3F49F4382797}"/>
                </a:ext>
              </a:extLst>
            </p:cNvPr>
            <p:cNvSpPr/>
            <p:nvPr/>
          </p:nvSpPr>
          <p:spPr>
            <a:xfrm>
              <a:off x="486149" y="5247474"/>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51" name="円柱 150">
              <a:extLst>
                <a:ext uri="{FF2B5EF4-FFF2-40B4-BE49-F238E27FC236}">
                  <a16:creationId xmlns:a16="http://schemas.microsoft.com/office/drawing/2014/main" id="{107A326B-73D8-449E-87D3-73AA590633DE}"/>
                </a:ext>
              </a:extLst>
            </p:cNvPr>
            <p:cNvSpPr/>
            <p:nvPr/>
          </p:nvSpPr>
          <p:spPr>
            <a:xfrm>
              <a:off x="1027883" y="5748931"/>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latin typeface="Meiryo UI" panose="020B0604030504040204" pitchFamily="50" charset="-128"/>
                  <a:ea typeface="Meiryo UI" panose="020B0604030504040204" pitchFamily="50" charset="-128"/>
                </a:rPr>
                <a:t>統計</a:t>
              </a:r>
              <a:r>
                <a:rPr kumimoji="1" lang="en-US" altLang="ja-JP" sz="900">
                  <a:solidFill>
                    <a:schemeClr val="tx1"/>
                  </a:solidFill>
                  <a:latin typeface="Meiryo UI" panose="020B0604030504040204" pitchFamily="50" charset="-128"/>
                  <a:ea typeface="Meiryo UI" panose="020B0604030504040204" pitchFamily="50" charset="-128"/>
                </a:rPr>
                <a:t>DB</a:t>
              </a:r>
              <a:endParaRPr kumimoji="1" lang="ja-JP" altLang="en-US" sz="900">
                <a:solidFill>
                  <a:schemeClr val="tx1"/>
                </a:solidFill>
                <a:latin typeface="Meiryo UI" panose="020B0604030504040204" pitchFamily="50" charset="-128"/>
                <a:ea typeface="Meiryo UI" panose="020B0604030504040204" pitchFamily="50" charset="-128"/>
              </a:endParaRPr>
            </a:p>
          </p:txBody>
        </p:sp>
        <p:cxnSp>
          <p:nvCxnSpPr>
            <p:cNvPr id="152" name="コネクタ: カギ線 151">
              <a:extLst>
                <a:ext uri="{FF2B5EF4-FFF2-40B4-BE49-F238E27FC236}">
                  <a16:creationId xmlns:a16="http://schemas.microsoft.com/office/drawing/2014/main" id="{9BF08A3D-C470-4C18-8CED-D437A6439DE1}"/>
                </a:ext>
              </a:extLst>
            </p:cNvPr>
            <p:cNvCxnSpPr>
              <a:cxnSpLocks/>
              <a:stCxn id="151" idx="2"/>
              <a:endCxn id="150" idx="2"/>
            </p:cNvCxnSpPr>
            <p:nvPr/>
          </p:nvCxnSpPr>
          <p:spPr>
            <a:xfrm rot="10800000">
              <a:off x="757017" y="5661089"/>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テキスト ボックス 152">
              <a:extLst>
                <a:ext uri="{FF2B5EF4-FFF2-40B4-BE49-F238E27FC236}">
                  <a16:creationId xmlns:a16="http://schemas.microsoft.com/office/drawing/2014/main" id="{2BF9A80A-DEBE-4603-939B-686352D6DA7D}"/>
                </a:ext>
              </a:extLst>
            </p:cNvPr>
            <p:cNvSpPr txBox="1"/>
            <p:nvPr/>
          </p:nvSpPr>
          <p:spPr>
            <a:xfrm>
              <a:off x="348765" y="5987887"/>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grpSp>
      <p:cxnSp>
        <p:nvCxnSpPr>
          <p:cNvPr id="154" name="直線矢印コネクタ 153">
            <a:extLst>
              <a:ext uri="{FF2B5EF4-FFF2-40B4-BE49-F238E27FC236}">
                <a16:creationId xmlns:a16="http://schemas.microsoft.com/office/drawing/2014/main" id="{FA479402-F3A1-406F-A429-771C1FFD18E0}"/>
              </a:ext>
            </a:extLst>
          </p:cNvPr>
          <p:cNvCxnSpPr>
            <a:cxnSpLocks/>
            <a:endCxn id="141" idx="2"/>
          </p:cNvCxnSpPr>
          <p:nvPr/>
        </p:nvCxnSpPr>
        <p:spPr>
          <a:xfrm flipV="1">
            <a:off x="8001939" y="2996865"/>
            <a:ext cx="0" cy="3960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0C73F6EE-081F-4C8B-9CF2-16A78BE21E1C}"/>
              </a:ext>
            </a:extLst>
          </p:cNvPr>
          <p:cNvCxnSpPr>
            <a:cxnSpLocks/>
            <a:endCxn id="146" idx="2"/>
          </p:cNvCxnSpPr>
          <p:nvPr/>
        </p:nvCxnSpPr>
        <p:spPr>
          <a:xfrm flipV="1">
            <a:off x="3970224" y="3002816"/>
            <a:ext cx="0" cy="3960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a:extLst>
              <a:ext uri="{FF2B5EF4-FFF2-40B4-BE49-F238E27FC236}">
                <a16:creationId xmlns:a16="http://schemas.microsoft.com/office/drawing/2014/main" id="{62BE7E2E-32EB-447F-A0AB-8EBEE1C82D93}"/>
              </a:ext>
            </a:extLst>
          </p:cNvPr>
          <p:cNvSpPr txBox="1"/>
          <p:nvPr/>
        </p:nvSpPr>
        <p:spPr>
          <a:xfrm>
            <a:off x="10040213" y="3031293"/>
            <a:ext cx="945170"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⑥</a:t>
            </a:r>
            <a:r>
              <a:rPr lang="en-US" altLang="ja-JP" sz="900">
                <a:latin typeface="Meiryo UI" panose="020B0604030504040204" pitchFamily="50" charset="-128"/>
                <a:ea typeface="Meiryo UI" panose="020B0604030504040204" pitchFamily="50" charset="-128"/>
              </a:rPr>
              <a:t>LWC</a:t>
            </a:r>
            <a:r>
              <a:rPr lang="ja-JP" altLang="en-US" sz="900">
                <a:latin typeface="Meiryo UI" panose="020B0604030504040204" pitchFamily="50" charset="-128"/>
                <a:ea typeface="Meiryo UI" panose="020B0604030504040204" pitchFamily="50" charset="-128"/>
              </a:rPr>
              <a:t>指標データを提供</a:t>
            </a:r>
            <a:endParaRPr kumimoji="1" lang="ja-JP" altLang="en-US" sz="1050">
              <a:latin typeface="Meiryo UI" panose="020B0604030504040204" pitchFamily="50" charset="-128"/>
              <a:ea typeface="Meiryo UI" panose="020B0604030504040204" pitchFamily="50" charset="-128"/>
            </a:endParaRPr>
          </a:p>
        </p:txBody>
      </p:sp>
      <p:sp>
        <p:nvSpPr>
          <p:cNvPr id="157" name="正方形/長方形 156">
            <a:extLst>
              <a:ext uri="{FF2B5EF4-FFF2-40B4-BE49-F238E27FC236}">
                <a16:creationId xmlns:a16="http://schemas.microsoft.com/office/drawing/2014/main" id="{1C13AD4F-0791-415E-9E00-8237C2F829AE}"/>
              </a:ext>
            </a:extLst>
          </p:cNvPr>
          <p:cNvSpPr/>
          <p:nvPr/>
        </p:nvSpPr>
        <p:spPr>
          <a:xfrm>
            <a:off x="4902392" y="3694901"/>
            <a:ext cx="2351921" cy="219217"/>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Meiryo UI" panose="020B0604030504040204" pitchFamily="50" charset="-128"/>
                <a:ea typeface="Meiryo UI" panose="020B0604030504040204" pitchFamily="50" charset="-128"/>
              </a:rPr>
              <a:t>横断検索システム</a:t>
            </a:r>
          </a:p>
        </p:txBody>
      </p:sp>
      <p:sp>
        <p:nvSpPr>
          <p:cNvPr id="158" name="テキスト ボックス 157">
            <a:extLst>
              <a:ext uri="{FF2B5EF4-FFF2-40B4-BE49-F238E27FC236}">
                <a16:creationId xmlns:a16="http://schemas.microsoft.com/office/drawing/2014/main" id="{44A3D725-7CD6-454D-9F54-B5E29A0F2C65}"/>
              </a:ext>
            </a:extLst>
          </p:cNvPr>
          <p:cNvSpPr txBox="1"/>
          <p:nvPr/>
        </p:nvSpPr>
        <p:spPr>
          <a:xfrm>
            <a:off x="1624622" y="3581537"/>
            <a:ext cx="4195569" cy="369332"/>
          </a:xfrm>
          <a:prstGeom prst="rect">
            <a:avLst/>
          </a:prstGeom>
          <a:noFill/>
        </p:spPr>
        <p:txBody>
          <a:bodyPr wrap="square" rtlCol="0">
            <a:spAutoFit/>
          </a:bodyPr>
          <a:lstStyle/>
          <a:p>
            <a:pPr algn="l"/>
            <a:r>
              <a:rPr lang="ja-JP" altLang="en-US" b="1">
                <a:solidFill>
                  <a:schemeClr val="tx1"/>
                </a:solidFill>
                <a:latin typeface="Meiryo UI" panose="020B0604030504040204" pitchFamily="50" charset="-128"/>
                <a:ea typeface="Meiryo UI" panose="020B0604030504040204" pitchFamily="50" charset="-128"/>
              </a:rPr>
              <a:t>分野間データ連携基盤技術</a:t>
            </a:r>
            <a:endParaRPr kumimoji="1" lang="ja-JP" altLang="en-US">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6D73D98B-0982-48E1-AB36-5EAE5C862FEB}"/>
              </a:ext>
            </a:extLst>
          </p:cNvPr>
          <p:cNvSpPr/>
          <p:nvPr/>
        </p:nvSpPr>
        <p:spPr>
          <a:xfrm>
            <a:off x="795944" y="524971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nvGrpSpPr>
          <p:cNvPr id="160" name="グループ化 159">
            <a:extLst>
              <a:ext uri="{FF2B5EF4-FFF2-40B4-BE49-F238E27FC236}">
                <a16:creationId xmlns:a16="http://schemas.microsoft.com/office/drawing/2014/main" id="{E49C990A-13B9-4CB9-A545-82585B979531}"/>
              </a:ext>
            </a:extLst>
          </p:cNvPr>
          <p:cNvGrpSpPr/>
          <p:nvPr/>
        </p:nvGrpSpPr>
        <p:grpSpPr>
          <a:xfrm>
            <a:off x="1407648" y="5171404"/>
            <a:ext cx="1386535" cy="1421784"/>
            <a:chOff x="1407648" y="5171404"/>
            <a:chExt cx="1386535" cy="1421784"/>
          </a:xfrm>
        </p:grpSpPr>
        <p:sp>
          <p:nvSpPr>
            <p:cNvPr id="161" name="正方形/長方形 160">
              <a:extLst>
                <a:ext uri="{FF2B5EF4-FFF2-40B4-BE49-F238E27FC236}">
                  <a16:creationId xmlns:a16="http://schemas.microsoft.com/office/drawing/2014/main" id="{31B6F3EE-E1FF-40D3-B5F9-CB3C061BC52A}"/>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国土交通省</a:t>
              </a:r>
            </a:p>
          </p:txBody>
        </p:sp>
        <p:sp>
          <p:nvSpPr>
            <p:cNvPr id="162" name="正方形/長方形 161">
              <a:extLst>
                <a:ext uri="{FF2B5EF4-FFF2-40B4-BE49-F238E27FC236}">
                  <a16:creationId xmlns:a16="http://schemas.microsoft.com/office/drawing/2014/main" id="{8F5CD0A4-8066-4D57-B958-D6880807D815}"/>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63" name="円柱 162">
              <a:extLst>
                <a:ext uri="{FF2B5EF4-FFF2-40B4-BE49-F238E27FC236}">
                  <a16:creationId xmlns:a16="http://schemas.microsoft.com/office/drawing/2014/main" id="{89F539D2-5916-4B8A-BAA2-0A98D9F9BBC6}"/>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solidFill>
                    <a:schemeClr val="tx1"/>
                  </a:solidFill>
                  <a:latin typeface="Meiryo UI" panose="020B0604030504040204" pitchFamily="50" charset="-128"/>
                  <a:ea typeface="Meiryo UI" panose="020B0604030504040204" pitchFamily="50" charset="-128"/>
                </a:rPr>
                <a:t>都市交通調査・都市計画調査</a:t>
              </a:r>
            </a:p>
          </p:txBody>
        </p:sp>
        <p:cxnSp>
          <p:nvCxnSpPr>
            <p:cNvPr id="164" name="コネクタ: カギ線 163">
              <a:extLst>
                <a:ext uri="{FF2B5EF4-FFF2-40B4-BE49-F238E27FC236}">
                  <a16:creationId xmlns:a16="http://schemas.microsoft.com/office/drawing/2014/main" id="{D7190309-0B2B-4148-8E52-7FCD8F6A2752}"/>
                </a:ext>
              </a:extLst>
            </p:cNvPr>
            <p:cNvCxnSpPr>
              <a:cxnSpLocks/>
              <a:stCxn id="163" idx="2"/>
              <a:endCxn id="162"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D48CB8E1-FDBE-48AA-9C2D-DFAE95E38989}"/>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66" name="正方形/長方形 165">
              <a:extLst>
                <a:ext uri="{FF2B5EF4-FFF2-40B4-BE49-F238E27FC236}">
                  <a16:creationId xmlns:a16="http://schemas.microsoft.com/office/drawing/2014/main" id="{EA1C9A55-E98B-4B6B-AF2B-9DE4BC772FA0}"/>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167" name="グループ化 166">
            <a:extLst>
              <a:ext uri="{FF2B5EF4-FFF2-40B4-BE49-F238E27FC236}">
                <a16:creationId xmlns:a16="http://schemas.microsoft.com/office/drawing/2014/main" id="{D04F3399-C436-4187-9CA6-25450AFCC0D3}"/>
              </a:ext>
            </a:extLst>
          </p:cNvPr>
          <p:cNvGrpSpPr/>
          <p:nvPr/>
        </p:nvGrpSpPr>
        <p:grpSpPr>
          <a:xfrm>
            <a:off x="2775721" y="5155713"/>
            <a:ext cx="1669460" cy="1421784"/>
            <a:chOff x="1407648" y="5171404"/>
            <a:chExt cx="1386535" cy="1421784"/>
          </a:xfrm>
        </p:grpSpPr>
        <p:sp>
          <p:nvSpPr>
            <p:cNvPr id="168" name="正方形/長方形 167">
              <a:extLst>
                <a:ext uri="{FF2B5EF4-FFF2-40B4-BE49-F238E27FC236}">
                  <a16:creationId xmlns:a16="http://schemas.microsoft.com/office/drawing/2014/main" id="{B7B9BE1F-DDE3-4BCA-8431-8C14B347AF5C}"/>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200" b="1">
                  <a:solidFill>
                    <a:schemeClr val="tx1"/>
                  </a:solidFill>
                  <a:latin typeface="Meiryo UI" panose="020B0604030504040204" pitchFamily="50" charset="-128"/>
                  <a:ea typeface="Meiryo UI" panose="020B0604030504040204" pitchFamily="50" charset="-128"/>
                </a:rPr>
                <a:t>統計局統計センター</a:t>
              </a:r>
            </a:p>
          </p:txBody>
        </p:sp>
        <p:sp>
          <p:nvSpPr>
            <p:cNvPr id="169" name="正方形/長方形 168">
              <a:extLst>
                <a:ext uri="{FF2B5EF4-FFF2-40B4-BE49-F238E27FC236}">
                  <a16:creationId xmlns:a16="http://schemas.microsoft.com/office/drawing/2014/main" id="{F8F7AC70-6652-4044-96FD-0A035A20912B}"/>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70" name="円柱 169">
              <a:extLst>
                <a:ext uri="{FF2B5EF4-FFF2-40B4-BE49-F238E27FC236}">
                  <a16:creationId xmlns:a16="http://schemas.microsoft.com/office/drawing/2014/main" id="{B87F358B-E594-4A6C-9FE2-42FEE7B5386E}"/>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a:solidFill>
                    <a:schemeClr val="tx1"/>
                  </a:solidFill>
                  <a:latin typeface="Meiryo UI" panose="020B0604030504040204" pitchFamily="50" charset="-128"/>
                  <a:ea typeface="Meiryo UI" panose="020B0604030504040204" pitchFamily="50" charset="-128"/>
                </a:rPr>
                <a:t>e</a:t>
              </a:r>
              <a:r>
                <a:rPr kumimoji="1" lang="en-US" altLang="ja-JP" sz="1000">
                  <a:solidFill>
                    <a:schemeClr val="tx1"/>
                  </a:solidFill>
                  <a:latin typeface="Meiryo UI" panose="020B0604030504040204" pitchFamily="50" charset="-128"/>
                  <a:ea typeface="Meiryo UI" panose="020B0604030504040204" pitchFamily="50" charset="-128"/>
                </a:rPr>
                <a:t>-Stat</a:t>
              </a:r>
              <a:endParaRPr kumimoji="1" lang="ja-JP" altLang="en-US" sz="1000">
                <a:solidFill>
                  <a:schemeClr val="tx1"/>
                </a:solidFill>
                <a:latin typeface="Meiryo UI" panose="020B0604030504040204" pitchFamily="50" charset="-128"/>
                <a:ea typeface="Meiryo UI" panose="020B0604030504040204" pitchFamily="50" charset="-128"/>
              </a:endParaRPr>
            </a:p>
          </p:txBody>
        </p:sp>
        <p:cxnSp>
          <p:nvCxnSpPr>
            <p:cNvPr id="171" name="コネクタ: カギ線 170">
              <a:extLst>
                <a:ext uri="{FF2B5EF4-FFF2-40B4-BE49-F238E27FC236}">
                  <a16:creationId xmlns:a16="http://schemas.microsoft.com/office/drawing/2014/main" id="{2777B3D9-EB8C-4F96-B593-70AA4B84808F}"/>
                </a:ext>
              </a:extLst>
            </p:cNvPr>
            <p:cNvCxnSpPr>
              <a:cxnSpLocks/>
              <a:stCxn id="170" idx="2"/>
              <a:endCxn id="169"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テキスト ボックス 171">
              <a:extLst>
                <a:ext uri="{FF2B5EF4-FFF2-40B4-BE49-F238E27FC236}">
                  <a16:creationId xmlns:a16="http://schemas.microsoft.com/office/drawing/2014/main" id="{FDEE8CB3-A05E-4E2F-9E80-1F2315944708}"/>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73" name="正方形/長方形 172">
              <a:extLst>
                <a:ext uri="{FF2B5EF4-FFF2-40B4-BE49-F238E27FC236}">
                  <a16:creationId xmlns:a16="http://schemas.microsoft.com/office/drawing/2014/main" id="{641CCA41-4DCF-4390-9397-D3A97D22D142}"/>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174" name="グループ化 173">
            <a:extLst>
              <a:ext uri="{FF2B5EF4-FFF2-40B4-BE49-F238E27FC236}">
                <a16:creationId xmlns:a16="http://schemas.microsoft.com/office/drawing/2014/main" id="{95BDF6F7-8B96-43AC-982F-52A1BFD91F71}"/>
              </a:ext>
            </a:extLst>
          </p:cNvPr>
          <p:cNvGrpSpPr/>
          <p:nvPr/>
        </p:nvGrpSpPr>
        <p:grpSpPr>
          <a:xfrm>
            <a:off x="4433656" y="5155713"/>
            <a:ext cx="1386535" cy="1421784"/>
            <a:chOff x="1407648" y="5171404"/>
            <a:chExt cx="1386535" cy="1421784"/>
          </a:xfrm>
        </p:grpSpPr>
        <p:sp>
          <p:nvSpPr>
            <p:cNvPr id="175" name="正方形/長方形 174">
              <a:extLst>
                <a:ext uri="{FF2B5EF4-FFF2-40B4-BE49-F238E27FC236}">
                  <a16:creationId xmlns:a16="http://schemas.microsoft.com/office/drawing/2014/main" id="{A1DF8C29-B28C-4A94-83B5-27CE4637B5DA}"/>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厚生労働省</a:t>
              </a:r>
            </a:p>
          </p:txBody>
        </p:sp>
        <p:sp>
          <p:nvSpPr>
            <p:cNvPr id="176" name="正方形/長方形 175">
              <a:extLst>
                <a:ext uri="{FF2B5EF4-FFF2-40B4-BE49-F238E27FC236}">
                  <a16:creationId xmlns:a16="http://schemas.microsoft.com/office/drawing/2014/main" id="{AA32D171-4B82-4326-AEE1-E8DAE66D7E4E}"/>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77" name="円柱 176">
              <a:extLst>
                <a:ext uri="{FF2B5EF4-FFF2-40B4-BE49-F238E27FC236}">
                  <a16:creationId xmlns:a16="http://schemas.microsoft.com/office/drawing/2014/main" id="{3211635A-733E-49CD-A4CF-3984D6FDF0AF}"/>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b="0" i="0">
                  <a:solidFill>
                    <a:srgbClr val="2E3136"/>
                  </a:solidFill>
                  <a:effectLst/>
                  <a:latin typeface="Meiryo UI" panose="020B0604030504040204" pitchFamily="50" charset="-128"/>
                  <a:ea typeface="Meiryo UI" panose="020B0604030504040204" pitchFamily="50" charset="-128"/>
                </a:rPr>
                <a:t>自殺の統計：地域における自殺の基礎資料</a:t>
              </a:r>
            </a:p>
          </p:txBody>
        </p:sp>
        <p:cxnSp>
          <p:nvCxnSpPr>
            <p:cNvPr id="178" name="コネクタ: カギ線 177">
              <a:extLst>
                <a:ext uri="{FF2B5EF4-FFF2-40B4-BE49-F238E27FC236}">
                  <a16:creationId xmlns:a16="http://schemas.microsoft.com/office/drawing/2014/main" id="{6C446879-976F-46D6-BE7D-ADC0E417A942}"/>
                </a:ext>
              </a:extLst>
            </p:cNvPr>
            <p:cNvCxnSpPr>
              <a:cxnSpLocks/>
              <a:stCxn id="177" idx="2"/>
              <a:endCxn id="176"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a:extLst>
                <a:ext uri="{FF2B5EF4-FFF2-40B4-BE49-F238E27FC236}">
                  <a16:creationId xmlns:a16="http://schemas.microsoft.com/office/drawing/2014/main" id="{04A18509-E8C2-4C8D-83D1-38B005E7B848}"/>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80" name="正方形/長方形 179">
              <a:extLst>
                <a:ext uri="{FF2B5EF4-FFF2-40B4-BE49-F238E27FC236}">
                  <a16:creationId xmlns:a16="http://schemas.microsoft.com/office/drawing/2014/main" id="{4469107B-2135-41E2-A33D-FA9A4FFE166B}"/>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181" name="グループ化 180">
            <a:extLst>
              <a:ext uri="{FF2B5EF4-FFF2-40B4-BE49-F238E27FC236}">
                <a16:creationId xmlns:a16="http://schemas.microsoft.com/office/drawing/2014/main" id="{653FBFCE-9EB8-4E58-B93D-4A6B6E90CC01}"/>
              </a:ext>
            </a:extLst>
          </p:cNvPr>
          <p:cNvGrpSpPr/>
          <p:nvPr/>
        </p:nvGrpSpPr>
        <p:grpSpPr>
          <a:xfrm>
            <a:off x="5825322" y="5163623"/>
            <a:ext cx="1386535" cy="1421784"/>
            <a:chOff x="1407648" y="5171404"/>
            <a:chExt cx="1386535" cy="1421784"/>
          </a:xfrm>
        </p:grpSpPr>
        <p:sp>
          <p:nvSpPr>
            <p:cNvPr id="182" name="正方形/長方形 181">
              <a:extLst>
                <a:ext uri="{FF2B5EF4-FFF2-40B4-BE49-F238E27FC236}">
                  <a16:creationId xmlns:a16="http://schemas.microsoft.com/office/drawing/2014/main" id="{2AC5276D-5DF8-421B-AD01-7F8C3D965219}"/>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経済産業省</a:t>
              </a:r>
            </a:p>
          </p:txBody>
        </p:sp>
        <p:sp>
          <p:nvSpPr>
            <p:cNvPr id="183" name="正方形/長方形 182">
              <a:extLst>
                <a:ext uri="{FF2B5EF4-FFF2-40B4-BE49-F238E27FC236}">
                  <a16:creationId xmlns:a16="http://schemas.microsoft.com/office/drawing/2014/main" id="{72A0F0C4-748A-43A5-B1DD-DC3D7F8D51B6}"/>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84" name="円柱 183">
              <a:extLst>
                <a:ext uri="{FF2B5EF4-FFF2-40B4-BE49-F238E27FC236}">
                  <a16:creationId xmlns:a16="http://schemas.microsoft.com/office/drawing/2014/main" id="{79E9BCEC-C646-4C62-A701-120395399798}"/>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solidFill>
                  <a:latin typeface="Meiryo UI" panose="020B0604030504040204" pitchFamily="50" charset="-128"/>
                  <a:ea typeface="Meiryo UI" panose="020B0604030504040204" pitchFamily="50" charset="-128"/>
                </a:rPr>
                <a:t>RESAS</a:t>
              </a:r>
              <a:endParaRPr kumimoji="1" lang="ja-JP" altLang="en-US" sz="1000">
                <a:solidFill>
                  <a:schemeClr val="tx1"/>
                </a:solidFill>
                <a:latin typeface="Meiryo UI" panose="020B0604030504040204" pitchFamily="50" charset="-128"/>
                <a:ea typeface="Meiryo UI" panose="020B0604030504040204" pitchFamily="50" charset="-128"/>
              </a:endParaRPr>
            </a:p>
          </p:txBody>
        </p:sp>
        <p:cxnSp>
          <p:nvCxnSpPr>
            <p:cNvPr id="185" name="コネクタ: カギ線 184">
              <a:extLst>
                <a:ext uri="{FF2B5EF4-FFF2-40B4-BE49-F238E27FC236}">
                  <a16:creationId xmlns:a16="http://schemas.microsoft.com/office/drawing/2014/main" id="{2719F809-289A-430D-823C-08BC235A7174}"/>
                </a:ext>
              </a:extLst>
            </p:cNvPr>
            <p:cNvCxnSpPr>
              <a:cxnSpLocks/>
              <a:stCxn id="184" idx="2"/>
              <a:endCxn id="183"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745E68CD-CA80-4582-B313-0E968BD9EB68}"/>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87" name="正方形/長方形 186">
              <a:extLst>
                <a:ext uri="{FF2B5EF4-FFF2-40B4-BE49-F238E27FC236}">
                  <a16:creationId xmlns:a16="http://schemas.microsoft.com/office/drawing/2014/main" id="{6A8C2133-4C66-4A11-A630-D14F63B505AE}"/>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cxnSp>
        <p:nvCxnSpPr>
          <p:cNvPr id="188" name="直線矢印コネクタ 187">
            <a:extLst>
              <a:ext uri="{FF2B5EF4-FFF2-40B4-BE49-F238E27FC236}">
                <a16:creationId xmlns:a16="http://schemas.microsoft.com/office/drawing/2014/main" id="{B20A1C7E-8B92-41EF-9BCA-F446F36ECBC6}"/>
              </a:ext>
            </a:extLst>
          </p:cNvPr>
          <p:cNvCxnSpPr>
            <a:cxnSpLocks/>
          </p:cNvCxnSpPr>
          <p:nvPr/>
        </p:nvCxnSpPr>
        <p:spPr>
          <a:xfrm flipH="1" flipV="1">
            <a:off x="6221198" y="42091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a:extLst>
              <a:ext uri="{FF2B5EF4-FFF2-40B4-BE49-F238E27FC236}">
                <a16:creationId xmlns:a16="http://schemas.microsoft.com/office/drawing/2014/main" id="{7A19DE5C-2FE6-46FF-86E0-ED1919D1C650}"/>
              </a:ext>
            </a:extLst>
          </p:cNvPr>
          <p:cNvCxnSpPr>
            <a:cxnSpLocks/>
          </p:cNvCxnSpPr>
          <p:nvPr/>
        </p:nvCxnSpPr>
        <p:spPr>
          <a:xfrm flipH="1" flipV="1">
            <a:off x="432258" y="42091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A3F59CBD-6560-4E47-A171-98F318F89D96}"/>
              </a:ext>
            </a:extLst>
          </p:cNvPr>
          <p:cNvCxnSpPr>
            <a:cxnSpLocks/>
          </p:cNvCxnSpPr>
          <p:nvPr/>
        </p:nvCxnSpPr>
        <p:spPr>
          <a:xfrm flipH="1" flipV="1">
            <a:off x="2414240" y="4214252"/>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E76E7C03-7DA6-4240-98E7-927821235AC2}"/>
              </a:ext>
            </a:extLst>
          </p:cNvPr>
          <p:cNvCxnSpPr>
            <a:cxnSpLocks/>
          </p:cNvCxnSpPr>
          <p:nvPr/>
        </p:nvCxnSpPr>
        <p:spPr>
          <a:xfrm flipH="1" flipV="1">
            <a:off x="1808620" y="42091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B436A93F-8FDE-49E0-A7FD-B61F2BB62C6E}"/>
              </a:ext>
            </a:extLst>
          </p:cNvPr>
          <p:cNvCxnSpPr>
            <a:cxnSpLocks/>
          </p:cNvCxnSpPr>
          <p:nvPr/>
        </p:nvCxnSpPr>
        <p:spPr>
          <a:xfrm flipH="1" flipV="1">
            <a:off x="1046005" y="4205040"/>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9CFD266C-6CBF-43A9-ADDD-A36185B28B6B}"/>
              </a:ext>
            </a:extLst>
          </p:cNvPr>
          <p:cNvSpPr txBox="1"/>
          <p:nvPr/>
        </p:nvSpPr>
        <p:spPr>
          <a:xfrm>
            <a:off x="45042" y="4465929"/>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194" name="テキスト ボックス 193">
            <a:extLst>
              <a:ext uri="{FF2B5EF4-FFF2-40B4-BE49-F238E27FC236}">
                <a16:creationId xmlns:a16="http://schemas.microsoft.com/office/drawing/2014/main" id="{9B114336-C269-4AE0-891C-861896530E84}"/>
              </a:ext>
            </a:extLst>
          </p:cNvPr>
          <p:cNvSpPr txBox="1"/>
          <p:nvPr/>
        </p:nvSpPr>
        <p:spPr>
          <a:xfrm>
            <a:off x="610083" y="4921094"/>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195" name="テキスト ボックス 194">
            <a:extLst>
              <a:ext uri="{FF2B5EF4-FFF2-40B4-BE49-F238E27FC236}">
                <a16:creationId xmlns:a16="http://schemas.microsoft.com/office/drawing/2014/main" id="{8BB78424-7F33-466C-BCC3-95FD18026A2A}"/>
              </a:ext>
            </a:extLst>
          </p:cNvPr>
          <p:cNvSpPr txBox="1"/>
          <p:nvPr/>
        </p:nvSpPr>
        <p:spPr>
          <a:xfrm>
            <a:off x="1400342" y="4475425"/>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196" name="フローチャート: 書類 195">
            <a:extLst>
              <a:ext uri="{FF2B5EF4-FFF2-40B4-BE49-F238E27FC236}">
                <a16:creationId xmlns:a16="http://schemas.microsoft.com/office/drawing/2014/main" id="{F53089B8-6906-46AA-B091-31EA6F90DAC4}"/>
              </a:ext>
            </a:extLst>
          </p:cNvPr>
          <p:cNvSpPr/>
          <p:nvPr/>
        </p:nvSpPr>
        <p:spPr>
          <a:xfrm>
            <a:off x="2101288" y="4444165"/>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900">
                <a:solidFill>
                  <a:schemeClr val="tx1"/>
                </a:solidFill>
                <a:latin typeface="Meiryo UI" panose="020B0604030504040204" pitchFamily="50" charset="-128"/>
                <a:ea typeface="Meiryo UI" panose="020B0604030504040204" pitchFamily="50" charset="-128"/>
              </a:rPr>
              <a:t>都市モニタリングシート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97" name="テキスト ボックス 196">
            <a:extLst>
              <a:ext uri="{FF2B5EF4-FFF2-40B4-BE49-F238E27FC236}">
                <a16:creationId xmlns:a16="http://schemas.microsoft.com/office/drawing/2014/main" id="{66963588-3C1D-41FF-8C84-45BD8FC996CF}"/>
              </a:ext>
            </a:extLst>
          </p:cNvPr>
          <p:cNvSpPr txBox="1"/>
          <p:nvPr/>
        </p:nvSpPr>
        <p:spPr>
          <a:xfrm>
            <a:off x="2003321" y="4916099"/>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198" name="フローチャート: 書類 197">
            <a:extLst>
              <a:ext uri="{FF2B5EF4-FFF2-40B4-BE49-F238E27FC236}">
                <a16:creationId xmlns:a16="http://schemas.microsoft.com/office/drawing/2014/main" id="{05CE1A44-8786-4DEF-A0FD-905E6892B47B}"/>
              </a:ext>
            </a:extLst>
          </p:cNvPr>
          <p:cNvSpPr/>
          <p:nvPr/>
        </p:nvSpPr>
        <p:spPr>
          <a:xfrm>
            <a:off x="763213" y="4440775"/>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latin typeface="Meiryo UI" panose="020B0604030504040204" pitchFamily="50" charset="-128"/>
                <a:ea typeface="Meiryo UI" panose="020B0604030504040204" pitchFamily="50" charset="-128"/>
              </a:rPr>
              <a:t>自治会</a:t>
            </a:r>
            <a:endParaRPr kumimoji="1" lang="en-US" altLang="ja-JP" sz="900">
              <a:solidFill>
                <a:schemeClr val="tx1"/>
              </a:solidFill>
              <a:latin typeface="Meiryo UI" panose="020B0604030504040204" pitchFamily="50" charset="-128"/>
              <a:ea typeface="Meiryo UI" panose="020B0604030504040204" pitchFamily="50" charset="-128"/>
            </a:endParaRPr>
          </a:p>
          <a:p>
            <a:pPr algn="ctr"/>
            <a:r>
              <a:rPr kumimoji="1" lang="ja-JP" altLang="en-US" sz="900">
                <a:solidFill>
                  <a:schemeClr val="tx1"/>
                </a:solidFill>
                <a:latin typeface="Meiryo UI" panose="020B0604030504040204" pitchFamily="50" charset="-128"/>
                <a:ea typeface="Meiryo UI" panose="020B0604030504040204" pitchFamily="50" charset="-128"/>
              </a:rPr>
              <a:t>加入率等</a:t>
            </a:r>
          </a:p>
        </p:txBody>
      </p:sp>
      <p:cxnSp>
        <p:nvCxnSpPr>
          <p:cNvPr id="199" name="直線矢印コネクタ 198">
            <a:extLst>
              <a:ext uri="{FF2B5EF4-FFF2-40B4-BE49-F238E27FC236}">
                <a16:creationId xmlns:a16="http://schemas.microsoft.com/office/drawing/2014/main" id="{3A8D145B-66D6-4C73-B885-6BBA8C79016F}"/>
              </a:ext>
            </a:extLst>
          </p:cNvPr>
          <p:cNvCxnSpPr>
            <a:cxnSpLocks/>
          </p:cNvCxnSpPr>
          <p:nvPr/>
        </p:nvCxnSpPr>
        <p:spPr>
          <a:xfrm flipV="1">
            <a:off x="3267276" y="4201409"/>
            <a:ext cx="0" cy="101596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E250CC29-064C-4830-AA48-AA9F57FCD97C}"/>
              </a:ext>
            </a:extLst>
          </p:cNvPr>
          <p:cNvSpPr txBox="1"/>
          <p:nvPr/>
        </p:nvSpPr>
        <p:spPr>
          <a:xfrm>
            <a:off x="2803202" y="4447003"/>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cxnSp>
        <p:nvCxnSpPr>
          <p:cNvPr id="201" name="直線矢印コネクタ 200">
            <a:extLst>
              <a:ext uri="{FF2B5EF4-FFF2-40B4-BE49-F238E27FC236}">
                <a16:creationId xmlns:a16="http://schemas.microsoft.com/office/drawing/2014/main" id="{EA3B73C0-7572-45B5-92E4-72CEDAAC601C}"/>
              </a:ext>
            </a:extLst>
          </p:cNvPr>
          <p:cNvCxnSpPr>
            <a:cxnSpLocks/>
          </p:cNvCxnSpPr>
          <p:nvPr/>
        </p:nvCxnSpPr>
        <p:spPr>
          <a:xfrm flipH="1" flipV="1">
            <a:off x="4006262" y="42168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フローチャート: 書類 201">
            <a:extLst>
              <a:ext uri="{FF2B5EF4-FFF2-40B4-BE49-F238E27FC236}">
                <a16:creationId xmlns:a16="http://schemas.microsoft.com/office/drawing/2014/main" id="{C9315BFD-8DC5-4021-A69D-18EF4912AC3A}"/>
              </a:ext>
            </a:extLst>
          </p:cNvPr>
          <p:cNvSpPr/>
          <p:nvPr/>
        </p:nvSpPr>
        <p:spPr>
          <a:xfrm>
            <a:off x="3672773" y="4431617"/>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tx1"/>
                </a:solidFill>
                <a:latin typeface="Meiryo UI" panose="020B0604030504040204" pitchFamily="50" charset="-128"/>
                <a:ea typeface="Meiryo UI" panose="020B0604030504040204" pitchFamily="50" charset="-128"/>
              </a:rPr>
              <a:t>国勢</a:t>
            </a:r>
            <a:endParaRPr lang="en-US" altLang="ja-JP" sz="1050">
              <a:solidFill>
                <a:schemeClr val="tx1"/>
              </a:solidFill>
              <a:latin typeface="Meiryo UI" panose="020B0604030504040204" pitchFamily="50" charset="-128"/>
              <a:ea typeface="Meiryo UI" panose="020B0604030504040204" pitchFamily="50" charset="-128"/>
            </a:endParaRPr>
          </a:p>
          <a:p>
            <a:pPr algn="ctr"/>
            <a:r>
              <a:rPr lang="ja-JP" altLang="en-US" sz="1050">
                <a:solidFill>
                  <a:schemeClr val="tx1"/>
                </a:solidFill>
                <a:latin typeface="Meiryo UI" panose="020B0604030504040204" pitchFamily="50" charset="-128"/>
                <a:ea typeface="Meiryo UI" panose="020B0604030504040204" pitchFamily="50" charset="-128"/>
              </a:rPr>
              <a:t>調査等</a:t>
            </a:r>
            <a:endParaRPr kumimoji="1" lang="ja-JP" altLang="en-US" sz="1050">
              <a:solidFill>
                <a:schemeClr val="tx1"/>
              </a:solidFill>
              <a:latin typeface="Meiryo UI" panose="020B0604030504040204" pitchFamily="50" charset="-128"/>
              <a:ea typeface="Meiryo UI" panose="020B0604030504040204" pitchFamily="50" charset="-128"/>
            </a:endParaRPr>
          </a:p>
        </p:txBody>
      </p:sp>
      <p:sp>
        <p:nvSpPr>
          <p:cNvPr id="203" name="テキスト ボックス 202">
            <a:extLst>
              <a:ext uri="{FF2B5EF4-FFF2-40B4-BE49-F238E27FC236}">
                <a16:creationId xmlns:a16="http://schemas.microsoft.com/office/drawing/2014/main" id="{901BEF50-0AA3-4BA2-B597-94C38E08FB7A}"/>
              </a:ext>
            </a:extLst>
          </p:cNvPr>
          <p:cNvSpPr txBox="1"/>
          <p:nvPr/>
        </p:nvSpPr>
        <p:spPr>
          <a:xfrm>
            <a:off x="3562794" y="4924666"/>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cxnSp>
        <p:nvCxnSpPr>
          <p:cNvPr id="204" name="直線矢印コネクタ 203">
            <a:extLst>
              <a:ext uri="{FF2B5EF4-FFF2-40B4-BE49-F238E27FC236}">
                <a16:creationId xmlns:a16="http://schemas.microsoft.com/office/drawing/2014/main" id="{CEDF18BF-AEC9-4CE0-B93D-5ACB706B49D7}"/>
              </a:ext>
            </a:extLst>
          </p:cNvPr>
          <p:cNvCxnSpPr>
            <a:cxnSpLocks/>
          </p:cNvCxnSpPr>
          <p:nvPr/>
        </p:nvCxnSpPr>
        <p:spPr>
          <a:xfrm flipH="1" flipV="1">
            <a:off x="6855679" y="4212839"/>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a:extLst>
              <a:ext uri="{FF2B5EF4-FFF2-40B4-BE49-F238E27FC236}">
                <a16:creationId xmlns:a16="http://schemas.microsoft.com/office/drawing/2014/main" id="{F0115FE9-22E2-4B38-963D-CBA9EB6D5D8F}"/>
              </a:ext>
            </a:extLst>
          </p:cNvPr>
          <p:cNvCxnSpPr>
            <a:cxnSpLocks/>
          </p:cNvCxnSpPr>
          <p:nvPr/>
        </p:nvCxnSpPr>
        <p:spPr>
          <a:xfrm flipH="1" flipV="1">
            <a:off x="5471653" y="4212839"/>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a:extLst>
              <a:ext uri="{FF2B5EF4-FFF2-40B4-BE49-F238E27FC236}">
                <a16:creationId xmlns:a16="http://schemas.microsoft.com/office/drawing/2014/main" id="{9B8C3A88-8950-4CA5-95E9-1FD984806BBF}"/>
              </a:ext>
            </a:extLst>
          </p:cNvPr>
          <p:cNvCxnSpPr>
            <a:cxnSpLocks/>
          </p:cNvCxnSpPr>
          <p:nvPr/>
        </p:nvCxnSpPr>
        <p:spPr>
          <a:xfrm flipH="1" flipV="1">
            <a:off x="4837799" y="420543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30B25541-9A00-415A-BAAE-BFD4B11AAF5E}"/>
              </a:ext>
            </a:extLst>
          </p:cNvPr>
          <p:cNvSpPr txBox="1"/>
          <p:nvPr/>
        </p:nvSpPr>
        <p:spPr>
          <a:xfrm>
            <a:off x="4375754" y="4491338"/>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08" name="フローチャート: 書類 207">
            <a:extLst>
              <a:ext uri="{FF2B5EF4-FFF2-40B4-BE49-F238E27FC236}">
                <a16:creationId xmlns:a16="http://schemas.microsoft.com/office/drawing/2014/main" id="{F290FCE2-5A1A-4566-8BF3-0570E90FCC82}"/>
              </a:ext>
            </a:extLst>
          </p:cNvPr>
          <p:cNvSpPr/>
          <p:nvPr/>
        </p:nvSpPr>
        <p:spPr>
          <a:xfrm>
            <a:off x="5145868" y="4441051"/>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latin typeface="Meiryo UI" panose="020B0604030504040204" pitchFamily="50" charset="-128"/>
                <a:ea typeface="Meiryo UI" panose="020B0604030504040204" pitchFamily="50" charset="-128"/>
              </a:rPr>
              <a:t>自殺の統計</a:t>
            </a:r>
          </a:p>
        </p:txBody>
      </p:sp>
      <p:sp>
        <p:nvSpPr>
          <p:cNvPr id="209" name="テキスト ボックス 208">
            <a:extLst>
              <a:ext uri="{FF2B5EF4-FFF2-40B4-BE49-F238E27FC236}">
                <a16:creationId xmlns:a16="http://schemas.microsoft.com/office/drawing/2014/main" id="{058688C8-AB9C-4700-8341-568B32088C15}"/>
              </a:ext>
            </a:extLst>
          </p:cNvPr>
          <p:cNvSpPr txBox="1"/>
          <p:nvPr/>
        </p:nvSpPr>
        <p:spPr>
          <a:xfrm>
            <a:off x="5012779" y="4908727"/>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210" name="テキスト ボックス 209">
            <a:extLst>
              <a:ext uri="{FF2B5EF4-FFF2-40B4-BE49-F238E27FC236}">
                <a16:creationId xmlns:a16="http://schemas.microsoft.com/office/drawing/2014/main" id="{A284073F-CA64-49BC-BEC2-848C55F184CC}"/>
              </a:ext>
            </a:extLst>
          </p:cNvPr>
          <p:cNvSpPr txBox="1"/>
          <p:nvPr/>
        </p:nvSpPr>
        <p:spPr>
          <a:xfrm>
            <a:off x="5804170" y="4488766"/>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11" name="テキスト ボックス 210">
            <a:extLst>
              <a:ext uri="{FF2B5EF4-FFF2-40B4-BE49-F238E27FC236}">
                <a16:creationId xmlns:a16="http://schemas.microsoft.com/office/drawing/2014/main" id="{A6A8DE0B-3757-44A4-BA6B-4D3C31589713}"/>
              </a:ext>
            </a:extLst>
          </p:cNvPr>
          <p:cNvSpPr txBox="1"/>
          <p:nvPr/>
        </p:nvSpPr>
        <p:spPr>
          <a:xfrm>
            <a:off x="6392717" y="4916917"/>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grpSp>
        <p:nvGrpSpPr>
          <p:cNvPr id="212" name="グループ化 211">
            <a:extLst>
              <a:ext uri="{FF2B5EF4-FFF2-40B4-BE49-F238E27FC236}">
                <a16:creationId xmlns:a16="http://schemas.microsoft.com/office/drawing/2014/main" id="{E60B9E77-3CBD-406D-8A76-A4E662EE097D}"/>
              </a:ext>
            </a:extLst>
          </p:cNvPr>
          <p:cNvGrpSpPr/>
          <p:nvPr/>
        </p:nvGrpSpPr>
        <p:grpSpPr>
          <a:xfrm>
            <a:off x="7181510" y="5159372"/>
            <a:ext cx="1386535" cy="1421784"/>
            <a:chOff x="1407648" y="5171404"/>
            <a:chExt cx="1386535" cy="1421784"/>
          </a:xfrm>
        </p:grpSpPr>
        <p:sp>
          <p:nvSpPr>
            <p:cNvPr id="213" name="正方形/長方形 212">
              <a:extLst>
                <a:ext uri="{FF2B5EF4-FFF2-40B4-BE49-F238E27FC236}">
                  <a16:creationId xmlns:a16="http://schemas.microsoft.com/office/drawing/2014/main" id="{A7F29FB7-D2C6-45A2-ABBE-CB8CF9B363EA}"/>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文部科学省</a:t>
              </a:r>
            </a:p>
          </p:txBody>
        </p:sp>
        <p:sp>
          <p:nvSpPr>
            <p:cNvPr id="214" name="正方形/長方形 213">
              <a:extLst>
                <a:ext uri="{FF2B5EF4-FFF2-40B4-BE49-F238E27FC236}">
                  <a16:creationId xmlns:a16="http://schemas.microsoft.com/office/drawing/2014/main" id="{7E316EB9-D34C-4F39-96D6-3DA45BB2DD93}"/>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15" name="円柱 214">
              <a:extLst>
                <a:ext uri="{FF2B5EF4-FFF2-40B4-BE49-F238E27FC236}">
                  <a16:creationId xmlns:a16="http://schemas.microsoft.com/office/drawing/2014/main" id="{952012F0-EDCF-443D-B186-D3EFEB1B5F6B}"/>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solidFill>
                    <a:schemeClr val="tx1"/>
                  </a:solidFill>
                  <a:latin typeface="Meiryo UI" panose="020B0604030504040204" pitchFamily="50" charset="-128"/>
                  <a:ea typeface="Meiryo UI" panose="020B0604030504040204" pitchFamily="50" charset="-128"/>
                </a:rPr>
                <a:t>超スマート社会における情報教育の在り方に関する調査研究</a:t>
              </a:r>
            </a:p>
          </p:txBody>
        </p:sp>
        <p:cxnSp>
          <p:nvCxnSpPr>
            <p:cNvPr id="216" name="コネクタ: カギ線 215">
              <a:extLst>
                <a:ext uri="{FF2B5EF4-FFF2-40B4-BE49-F238E27FC236}">
                  <a16:creationId xmlns:a16="http://schemas.microsoft.com/office/drawing/2014/main" id="{00653B8C-0469-4FD3-B59D-173CF7367816}"/>
                </a:ext>
              </a:extLst>
            </p:cNvPr>
            <p:cNvCxnSpPr>
              <a:cxnSpLocks/>
              <a:stCxn id="215" idx="2"/>
              <a:endCxn id="214"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テキスト ボックス 216">
              <a:extLst>
                <a:ext uri="{FF2B5EF4-FFF2-40B4-BE49-F238E27FC236}">
                  <a16:creationId xmlns:a16="http://schemas.microsoft.com/office/drawing/2014/main" id="{25A0199E-E62F-4D23-8335-8FE12C35E0BF}"/>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218" name="正方形/長方形 217">
              <a:extLst>
                <a:ext uri="{FF2B5EF4-FFF2-40B4-BE49-F238E27FC236}">
                  <a16:creationId xmlns:a16="http://schemas.microsoft.com/office/drawing/2014/main" id="{C0945B5F-8F8E-4273-8160-C629A4E8604C}"/>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cxnSp>
        <p:nvCxnSpPr>
          <p:cNvPr id="219" name="直線矢印コネクタ 218">
            <a:extLst>
              <a:ext uri="{FF2B5EF4-FFF2-40B4-BE49-F238E27FC236}">
                <a16:creationId xmlns:a16="http://schemas.microsoft.com/office/drawing/2014/main" id="{AA16CF5E-58F2-40A5-B56E-6702CBDEC8A3}"/>
              </a:ext>
            </a:extLst>
          </p:cNvPr>
          <p:cNvCxnSpPr>
            <a:cxnSpLocks/>
          </p:cNvCxnSpPr>
          <p:nvPr/>
        </p:nvCxnSpPr>
        <p:spPr>
          <a:xfrm flipH="1" flipV="1">
            <a:off x="7567917" y="4216302"/>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id="{4FEFCD10-A9CA-4BD5-A511-A9076334BE89}"/>
              </a:ext>
            </a:extLst>
          </p:cNvPr>
          <p:cNvCxnSpPr>
            <a:cxnSpLocks/>
          </p:cNvCxnSpPr>
          <p:nvPr/>
        </p:nvCxnSpPr>
        <p:spPr>
          <a:xfrm flipH="1" flipV="1">
            <a:off x="8190445" y="4212839"/>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13706CE1-A856-47FA-965A-205427E83653}"/>
              </a:ext>
            </a:extLst>
          </p:cNvPr>
          <p:cNvSpPr txBox="1"/>
          <p:nvPr/>
        </p:nvSpPr>
        <p:spPr>
          <a:xfrm>
            <a:off x="7134355" y="4448802"/>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22" name="フローチャート: 書類 221">
            <a:extLst>
              <a:ext uri="{FF2B5EF4-FFF2-40B4-BE49-F238E27FC236}">
                <a16:creationId xmlns:a16="http://schemas.microsoft.com/office/drawing/2014/main" id="{38B3BA67-1371-4959-9DF2-C8D98B336D22}"/>
              </a:ext>
            </a:extLst>
          </p:cNvPr>
          <p:cNvSpPr/>
          <p:nvPr/>
        </p:nvSpPr>
        <p:spPr>
          <a:xfrm>
            <a:off x="6519331" y="4437989"/>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latin typeface="Meiryo UI" panose="020B0604030504040204" pitchFamily="50" charset="-128"/>
                <a:ea typeface="Meiryo UI" panose="020B0604030504040204" pitchFamily="50" charset="-128"/>
              </a:rPr>
              <a:t>創業</a:t>
            </a:r>
            <a:endParaRPr kumimoji="1" lang="en-US" altLang="ja-JP" sz="1050">
              <a:solidFill>
                <a:schemeClr val="tx1"/>
              </a:solidFill>
              <a:latin typeface="Meiryo UI" panose="020B0604030504040204" pitchFamily="50" charset="-128"/>
              <a:ea typeface="Meiryo UI" panose="020B0604030504040204" pitchFamily="50" charset="-128"/>
            </a:endParaRPr>
          </a:p>
          <a:p>
            <a:pPr algn="ctr"/>
            <a:r>
              <a:rPr kumimoji="1" lang="ja-JP" altLang="en-US" sz="1050">
                <a:solidFill>
                  <a:schemeClr val="tx1"/>
                </a:solidFill>
                <a:latin typeface="Meiryo UI" panose="020B0604030504040204" pitchFamily="50" charset="-128"/>
                <a:ea typeface="Meiryo UI" panose="020B0604030504040204" pitchFamily="50" charset="-128"/>
              </a:rPr>
              <a:t>データ</a:t>
            </a:r>
          </a:p>
        </p:txBody>
      </p:sp>
      <p:sp>
        <p:nvSpPr>
          <p:cNvPr id="223" name="フローチャート: 書類 222">
            <a:extLst>
              <a:ext uri="{FF2B5EF4-FFF2-40B4-BE49-F238E27FC236}">
                <a16:creationId xmlns:a16="http://schemas.microsoft.com/office/drawing/2014/main" id="{101480F9-3646-4574-9B72-F3478071E176}"/>
              </a:ext>
            </a:extLst>
          </p:cNvPr>
          <p:cNvSpPr/>
          <p:nvPr/>
        </p:nvSpPr>
        <p:spPr>
          <a:xfrm>
            <a:off x="7837742" y="4444478"/>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latin typeface="Meiryo UI" panose="020B0604030504040204" pitchFamily="50" charset="-128"/>
                <a:ea typeface="Meiryo UI" panose="020B0604030504040204" pitchFamily="50" charset="-128"/>
              </a:rPr>
              <a:t>学校</a:t>
            </a:r>
            <a:endParaRPr kumimoji="1" lang="en-US" altLang="ja-JP" sz="1050">
              <a:solidFill>
                <a:schemeClr val="tx1"/>
              </a:solidFill>
              <a:latin typeface="Meiryo UI" panose="020B0604030504040204" pitchFamily="50" charset="-128"/>
              <a:ea typeface="Meiryo UI" panose="020B0604030504040204" pitchFamily="50" charset="-128"/>
            </a:endParaRPr>
          </a:p>
          <a:p>
            <a:pPr algn="ctr"/>
            <a:r>
              <a:rPr lang="ja-JP" altLang="en-US" sz="1050">
                <a:solidFill>
                  <a:schemeClr val="tx1"/>
                </a:solidFill>
                <a:latin typeface="Meiryo UI" panose="020B0604030504040204" pitchFamily="50" charset="-128"/>
                <a:ea typeface="Meiryo UI" panose="020B0604030504040204" pitchFamily="50" charset="-128"/>
              </a:rPr>
              <a:t>データ等</a:t>
            </a:r>
            <a:endParaRPr kumimoji="1" lang="ja-JP" altLang="en-US" sz="1050">
              <a:solidFill>
                <a:schemeClr val="tx1"/>
              </a:solidFill>
              <a:latin typeface="Meiryo UI" panose="020B0604030504040204" pitchFamily="50" charset="-128"/>
              <a:ea typeface="Meiryo UI" panose="020B0604030504040204" pitchFamily="50" charset="-128"/>
            </a:endParaRPr>
          </a:p>
        </p:txBody>
      </p:sp>
      <p:grpSp>
        <p:nvGrpSpPr>
          <p:cNvPr id="224" name="グループ化 223">
            <a:extLst>
              <a:ext uri="{FF2B5EF4-FFF2-40B4-BE49-F238E27FC236}">
                <a16:creationId xmlns:a16="http://schemas.microsoft.com/office/drawing/2014/main" id="{3E5B99B8-4ED1-4FD0-A300-CA0CC0DE0C99}"/>
              </a:ext>
            </a:extLst>
          </p:cNvPr>
          <p:cNvGrpSpPr/>
          <p:nvPr/>
        </p:nvGrpSpPr>
        <p:grpSpPr>
          <a:xfrm>
            <a:off x="8548329" y="5154744"/>
            <a:ext cx="1386535" cy="1421784"/>
            <a:chOff x="1407648" y="5171404"/>
            <a:chExt cx="1386535" cy="1421784"/>
          </a:xfrm>
        </p:grpSpPr>
        <p:sp>
          <p:nvSpPr>
            <p:cNvPr id="225" name="正方形/長方形 224">
              <a:extLst>
                <a:ext uri="{FF2B5EF4-FFF2-40B4-BE49-F238E27FC236}">
                  <a16:creationId xmlns:a16="http://schemas.microsoft.com/office/drawing/2014/main" id="{65B6AFCF-65A9-461C-AE8E-A7E7CCEA6063}"/>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デジタル庁</a:t>
              </a:r>
            </a:p>
          </p:txBody>
        </p:sp>
        <p:sp>
          <p:nvSpPr>
            <p:cNvPr id="226" name="正方形/長方形 225">
              <a:extLst>
                <a:ext uri="{FF2B5EF4-FFF2-40B4-BE49-F238E27FC236}">
                  <a16:creationId xmlns:a16="http://schemas.microsoft.com/office/drawing/2014/main" id="{DF24F542-AD5E-4C05-9FBC-AE1B056C62EC}"/>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27" name="円柱 226">
              <a:extLst>
                <a:ext uri="{FF2B5EF4-FFF2-40B4-BE49-F238E27FC236}">
                  <a16:creationId xmlns:a16="http://schemas.microsoft.com/office/drawing/2014/main" id="{42C82349-D459-4441-8A35-478CDA28D135}"/>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solidFill>
                    <a:schemeClr val="tx1"/>
                  </a:solidFill>
                  <a:latin typeface="Meiryo UI" panose="020B0604030504040204" pitchFamily="50" charset="-128"/>
                  <a:ea typeface="Meiryo UI" panose="020B0604030504040204" pitchFamily="50" charset="-128"/>
                </a:rPr>
                <a:t>オープンデータ取組済自治体を更新しました</a:t>
              </a:r>
            </a:p>
          </p:txBody>
        </p:sp>
        <p:cxnSp>
          <p:nvCxnSpPr>
            <p:cNvPr id="228" name="コネクタ: カギ線 227">
              <a:extLst>
                <a:ext uri="{FF2B5EF4-FFF2-40B4-BE49-F238E27FC236}">
                  <a16:creationId xmlns:a16="http://schemas.microsoft.com/office/drawing/2014/main" id="{C0E76DD6-3422-4486-B266-0AD9564DF47C}"/>
                </a:ext>
              </a:extLst>
            </p:cNvPr>
            <p:cNvCxnSpPr>
              <a:cxnSpLocks/>
              <a:stCxn id="227" idx="2"/>
              <a:endCxn id="226"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a:extLst>
                <a:ext uri="{FF2B5EF4-FFF2-40B4-BE49-F238E27FC236}">
                  <a16:creationId xmlns:a16="http://schemas.microsoft.com/office/drawing/2014/main" id="{ABF73802-B9CC-4D50-A12D-C2D3BFCA3115}"/>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230" name="正方形/長方形 229">
              <a:extLst>
                <a:ext uri="{FF2B5EF4-FFF2-40B4-BE49-F238E27FC236}">
                  <a16:creationId xmlns:a16="http://schemas.microsoft.com/office/drawing/2014/main" id="{D8FBD56E-75D7-4804-B45F-9E275D18CCEC}"/>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231" name="グループ化 230">
            <a:extLst>
              <a:ext uri="{FF2B5EF4-FFF2-40B4-BE49-F238E27FC236}">
                <a16:creationId xmlns:a16="http://schemas.microsoft.com/office/drawing/2014/main" id="{C23C7B96-5CB8-47A9-B003-641FE0C9CA09}"/>
              </a:ext>
            </a:extLst>
          </p:cNvPr>
          <p:cNvGrpSpPr/>
          <p:nvPr/>
        </p:nvGrpSpPr>
        <p:grpSpPr>
          <a:xfrm>
            <a:off x="9929383" y="5163623"/>
            <a:ext cx="1386535" cy="1421784"/>
            <a:chOff x="1407648" y="5171404"/>
            <a:chExt cx="1386535" cy="1421784"/>
          </a:xfrm>
        </p:grpSpPr>
        <p:sp>
          <p:nvSpPr>
            <p:cNvPr id="232" name="正方形/長方形 231">
              <a:extLst>
                <a:ext uri="{FF2B5EF4-FFF2-40B4-BE49-F238E27FC236}">
                  <a16:creationId xmlns:a16="http://schemas.microsoft.com/office/drawing/2014/main" id="{E88ADD50-0CC1-4A56-97DB-66D69D6A2FEB}"/>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内閣府</a:t>
              </a:r>
            </a:p>
          </p:txBody>
        </p:sp>
        <p:sp>
          <p:nvSpPr>
            <p:cNvPr id="233" name="正方形/長方形 232">
              <a:extLst>
                <a:ext uri="{FF2B5EF4-FFF2-40B4-BE49-F238E27FC236}">
                  <a16:creationId xmlns:a16="http://schemas.microsoft.com/office/drawing/2014/main" id="{7393B019-517F-4BD9-A623-C1F7EF42030E}"/>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34" name="円柱 233">
              <a:extLst>
                <a:ext uri="{FF2B5EF4-FFF2-40B4-BE49-F238E27FC236}">
                  <a16:creationId xmlns:a16="http://schemas.microsoft.com/office/drawing/2014/main" id="{417650E0-992C-4691-BD8D-5B8326A3FBB9}"/>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latin typeface="Meiryo UI" panose="020B0604030504040204" pitchFamily="50" charset="-128"/>
                  <a:ea typeface="Meiryo UI" panose="020B0604030504040204" pitchFamily="50" charset="-128"/>
                </a:rPr>
                <a:t>市町村女性参画状況見える化マップ</a:t>
              </a:r>
            </a:p>
          </p:txBody>
        </p:sp>
        <p:cxnSp>
          <p:nvCxnSpPr>
            <p:cNvPr id="235" name="コネクタ: カギ線 234">
              <a:extLst>
                <a:ext uri="{FF2B5EF4-FFF2-40B4-BE49-F238E27FC236}">
                  <a16:creationId xmlns:a16="http://schemas.microsoft.com/office/drawing/2014/main" id="{DA8F1B4E-8239-40DD-B172-39675500BDA5}"/>
                </a:ext>
              </a:extLst>
            </p:cNvPr>
            <p:cNvCxnSpPr>
              <a:cxnSpLocks/>
              <a:stCxn id="234" idx="2"/>
              <a:endCxn id="233"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テキスト ボックス 235">
              <a:extLst>
                <a:ext uri="{FF2B5EF4-FFF2-40B4-BE49-F238E27FC236}">
                  <a16:creationId xmlns:a16="http://schemas.microsoft.com/office/drawing/2014/main" id="{644C3081-3495-4C4F-9D06-F61066A9404C}"/>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237" name="正方形/長方形 236">
              <a:extLst>
                <a:ext uri="{FF2B5EF4-FFF2-40B4-BE49-F238E27FC236}">
                  <a16:creationId xmlns:a16="http://schemas.microsoft.com/office/drawing/2014/main" id="{F172FA2A-EA0B-4C70-8902-6DB2250D00CF}"/>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cxnSp>
        <p:nvCxnSpPr>
          <p:cNvPr id="238" name="直線矢印コネクタ 237">
            <a:extLst>
              <a:ext uri="{FF2B5EF4-FFF2-40B4-BE49-F238E27FC236}">
                <a16:creationId xmlns:a16="http://schemas.microsoft.com/office/drawing/2014/main" id="{C63D7D63-C66D-4F72-A2CE-079E8B2C47DA}"/>
              </a:ext>
            </a:extLst>
          </p:cNvPr>
          <p:cNvCxnSpPr>
            <a:cxnSpLocks/>
          </p:cNvCxnSpPr>
          <p:nvPr/>
        </p:nvCxnSpPr>
        <p:spPr>
          <a:xfrm flipH="1" flipV="1">
            <a:off x="8941777" y="4208790"/>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id="{7C2A15B9-B406-4471-9D0F-B45FC08FA8AC}"/>
              </a:ext>
            </a:extLst>
          </p:cNvPr>
          <p:cNvCxnSpPr>
            <a:cxnSpLocks/>
          </p:cNvCxnSpPr>
          <p:nvPr/>
        </p:nvCxnSpPr>
        <p:spPr>
          <a:xfrm flipH="1" flipV="1">
            <a:off x="9566881" y="42168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DA615B69-FFCA-4184-95D0-4416DBEF0E57}"/>
              </a:ext>
            </a:extLst>
          </p:cNvPr>
          <p:cNvCxnSpPr>
            <a:cxnSpLocks/>
          </p:cNvCxnSpPr>
          <p:nvPr/>
        </p:nvCxnSpPr>
        <p:spPr>
          <a:xfrm flipH="1" flipV="1">
            <a:off x="10333468" y="4213827"/>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a:extLst>
              <a:ext uri="{FF2B5EF4-FFF2-40B4-BE49-F238E27FC236}">
                <a16:creationId xmlns:a16="http://schemas.microsoft.com/office/drawing/2014/main" id="{88A40E29-6511-4F0E-B0D8-75D185C924C5}"/>
              </a:ext>
            </a:extLst>
          </p:cNvPr>
          <p:cNvCxnSpPr>
            <a:cxnSpLocks/>
          </p:cNvCxnSpPr>
          <p:nvPr/>
        </p:nvCxnSpPr>
        <p:spPr>
          <a:xfrm flipH="1" flipV="1">
            <a:off x="10939643" y="421031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テキスト ボックス 241">
            <a:extLst>
              <a:ext uri="{FF2B5EF4-FFF2-40B4-BE49-F238E27FC236}">
                <a16:creationId xmlns:a16="http://schemas.microsoft.com/office/drawing/2014/main" id="{FDC568AB-9400-4789-92C9-60D20E2AC525}"/>
              </a:ext>
            </a:extLst>
          </p:cNvPr>
          <p:cNvSpPr txBox="1"/>
          <p:nvPr/>
        </p:nvSpPr>
        <p:spPr>
          <a:xfrm>
            <a:off x="7687605" y="4924063"/>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243" name="テキスト ボックス 242">
            <a:extLst>
              <a:ext uri="{FF2B5EF4-FFF2-40B4-BE49-F238E27FC236}">
                <a16:creationId xmlns:a16="http://schemas.microsoft.com/office/drawing/2014/main" id="{D46E78C5-AFBD-4369-96E1-66DC30709A34}"/>
              </a:ext>
            </a:extLst>
          </p:cNvPr>
          <p:cNvSpPr txBox="1"/>
          <p:nvPr/>
        </p:nvSpPr>
        <p:spPr>
          <a:xfrm>
            <a:off x="8500650" y="4430908"/>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44" name="テキスト ボックス 243">
            <a:extLst>
              <a:ext uri="{FF2B5EF4-FFF2-40B4-BE49-F238E27FC236}">
                <a16:creationId xmlns:a16="http://schemas.microsoft.com/office/drawing/2014/main" id="{6515BC16-108F-4FF7-8240-FEA50BF62531}"/>
              </a:ext>
            </a:extLst>
          </p:cNvPr>
          <p:cNvSpPr txBox="1"/>
          <p:nvPr/>
        </p:nvSpPr>
        <p:spPr>
          <a:xfrm>
            <a:off x="9856234" y="4438167"/>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45" name="フローチャート: 書類 244">
            <a:extLst>
              <a:ext uri="{FF2B5EF4-FFF2-40B4-BE49-F238E27FC236}">
                <a16:creationId xmlns:a16="http://schemas.microsoft.com/office/drawing/2014/main" id="{80A0F0F4-D9B6-463E-9DFE-B828AB9475D1}"/>
              </a:ext>
            </a:extLst>
          </p:cNvPr>
          <p:cNvSpPr/>
          <p:nvPr/>
        </p:nvSpPr>
        <p:spPr>
          <a:xfrm>
            <a:off x="9252835" y="4430908"/>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latin typeface="Meiryo UI" panose="020B0604030504040204" pitchFamily="50" charset="-128"/>
                <a:ea typeface="Meiryo UI" panose="020B0604030504040204" pitchFamily="50" charset="-128"/>
              </a:rPr>
              <a:t>オープンデータ取組済自治体一覧</a:t>
            </a:r>
          </a:p>
        </p:txBody>
      </p:sp>
      <p:sp>
        <p:nvSpPr>
          <p:cNvPr id="246" name="フローチャート: 書類 245">
            <a:extLst>
              <a:ext uri="{FF2B5EF4-FFF2-40B4-BE49-F238E27FC236}">
                <a16:creationId xmlns:a16="http://schemas.microsoft.com/office/drawing/2014/main" id="{44A85CD9-7B5D-4486-A50E-007486975D5A}"/>
              </a:ext>
            </a:extLst>
          </p:cNvPr>
          <p:cNvSpPr/>
          <p:nvPr/>
        </p:nvSpPr>
        <p:spPr>
          <a:xfrm>
            <a:off x="10620983" y="4451487"/>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latin typeface="Meiryo UI" panose="020B0604030504040204" pitchFamily="50" charset="-128"/>
                <a:ea typeface="Meiryo UI" panose="020B0604030504040204" pitchFamily="50" charset="-128"/>
              </a:rPr>
              <a:t>自治体における管理職の女性割合等</a:t>
            </a:r>
          </a:p>
        </p:txBody>
      </p:sp>
      <p:sp>
        <p:nvSpPr>
          <p:cNvPr id="247" name="正方形/長方形 246">
            <a:extLst>
              <a:ext uri="{FF2B5EF4-FFF2-40B4-BE49-F238E27FC236}">
                <a16:creationId xmlns:a16="http://schemas.microsoft.com/office/drawing/2014/main" id="{C549618B-D300-43D4-8643-E964939D202F}"/>
              </a:ext>
            </a:extLst>
          </p:cNvPr>
          <p:cNvSpPr/>
          <p:nvPr/>
        </p:nvSpPr>
        <p:spPr>
          <a:xfrm>
            <a:off x="10702601" y="1483616"/>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ja-JP" sz="1200" b="1">
                <a:solidFill>
                  <a:schemeClr val="tx1"/>
                </a:solidFill>
                <a:latin typeface="Meiryo UI" panose="020B0604030504040204" pitchFamily="50" charset="-128"/>
                <a:ea typeface="Meiryo UI" panose="020B0604030504040204" pitchFamily="50" charset="-128"/>
              </a:rPr>
              <a:t>Smart City </a:t>
            </a:r>
          </a:p>
          <a:p>
            <a:pPr algn="ctr"/>
            <a:r>
              <a:rPr lang="en-US" altLang="ja-JP" sz="1200" b="1">
                <a:solidFill>
                  <a:schemeClr val="tx1"/>
                </a:solidFill>
                <a:latin typeface="Meiryo UI" panose="020B0604030504040204" pitchFamily="50" charset="-128"/>
                <a:ea typeface="Meiryo UI" panose="020B0604030504040204" pitchFamily="50" charset="-128"/>
              </a:rPr>
              <a:t>Institute</a:t>
            </a:r>
          </a:p>
        </p:txBody>
      </p:sp>
      <p:sp>
        <p:nvSpPr>
          <p:cNvPr id="248" name="円柱 247">
            <a:extLst>
              <a:ext uri="{FF2B5EF4-FFF2-40B4-BE49-F238E27FC236}">
                <a16:creationId xmlns:a16="http://schemas.microsoft.com/office/drawing/2014/main" id="{8CC61663-2E84-4381-9606-D2CDFB5DC4B6}"/>
              </a:ext>
            </a:extLst>
          </p:cNvPr>
          <p:cNvSpPr/>
          <p:nvPr/>
        </p:nvSpPr>
        <p:spPr>
          <a:xfrm>
            <a:off x="11163856" y="1980080"/>
            <a:ext cx="498724" cy="390173"/>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Meiryo UI" panose="020B0604030504040204" pitchFamily="50" charset="-128"/>
                <a:ea typeface="Meiryo UI" panose="020B0604030504040204" pitchFamily="50" charset="-128"/>
              </a:rPr>
              <a:t>DB</a:t>
            </a:r>
            <a:endParaRPr kumimoji="1" lang="ja-JP" altLang="en-US" sz="1400">
              <a:solidFill>
                <a:schemeClr val="tx1"/>
              </a:solidFill>
              <a:latin typeface="Meiryo UI" panose="020B0604030504040204" pitchFamily="50" charset="-128"/>
              <a:ea typeface="Meiryo UI" panose="020B0604030504040204" pitchFamily="50" charset="-128"/>
            </a:endParaRPr>
          </a:p>
        </p:txBody>
      </p:sp>
      <p:sp>
        <p:nvSpPr>
          <p:cNvPr id="249" name="正方形/長方形 248">
            <a:extLst>
              <a:ext uri="{FF2B5EF4-FFF2-40B4-BE49-F238E27FC236}">
                <a16:creationId xmlns:a16="http://schemas.microsoft.com/office/drawing/2014/main" id="{3A6E87C7-DE3A-4258-9938-279F7C01641A}"/>
              </a:ext>
            </a:extLst>
          </p:cNvPr>
          <p:cNvSpPr/>
          <p:nvPr/>
        </p:nvSpPr>
        <p:spPr>
          <a:xfrm>
            <a:off x="10796709" y="2595673"/>
            <a:ext cx="541734"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50" name="正方形/長方形 249">
            <a:extLst>
              <a:ext uri="{FF2B5EF4-FFF2-40B4-BE49-F238E27FC236}">
                <a16:creationId xmlns:a16="http://schemas.microsoft.com/office/drawing/2014/main" id="{F18902BA-E65A-46D7-8BA8-AD8BF596291E}"/>
              </a:ext>
            </a:extLst>
          </p:cNvPr>
          <p:cNvSpPr/>
          <p:nvPr/>
        </p:nvSpPr>
        <p:spPr>
          <a:xfrm>
            <a:off x="11454852" y="2595673"/>
            <a:ext cx="541734"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cxnSp>
        <p:nvCxnSpPr>
          <p:cNvPr id="251" name="コネクタ: カギ線 250">
            <a:extLst>
              <a:ext uri="{FF2B5EF4-FFF2-40B4-BE49-F238E27FC236}">
                <a16:creationId xmlns:a16="http://schemas.microsoft.com/office/drawing/2014/main" id="{1D1C8CB4-D0B7-499C-BEF8-6656DDF7319F}"/>
              </a:ext>
            </a:extLst>
          </p:cNvPr>
          <p:cNvCxnSpPr>
            <a:cxnSpLocks/>
            <a:stCxn id="248" idx="2"/>
            <a:endCxn id="249" idx="0"/>
          </p:cNvCxnSpPr>
          <p:nvPr/>
        </p:nvCxnSpPr>
        <p:spPr>
          <a:xfrm rot="10800000" flipV="1">
            <a:off x="11067576" y="2175167"/>
            <a:ext cx="96280" cy="42050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テキスト ボックス 251">
            <a:extLst>
              <a:ext uri="{FF2B5EF4-FFF2-40B4-BE49-F238E27FC236}">
                <a16:creationId xmlns:a16="http://schemas.microsoft.com/office/drawing/2014/main" id="{FBEDD135-6733-4324-AC4E-4FF5A594150C}"/>
              </a:ext>
            </a:extLst>
          </p:cNvPr>
          <p:cNvSpPr txBox="1"/>
          <p:nvPr/>
        </p:nvSpPr>
        <p:spPr>
          <a:xfrm>
            <a:off x="10395836" y="1961458"/>
            <a:ext cx="80174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⑤</a:t>
            </a:r>
            <a:r>
              <a:rPr lang="en-US" altLang="ja-JP" sz="900">
                <a:latin typeface="Meiryo UI" panose="020B0604030504040204" pitchFamily="50" charset="-128"/>
                <a:ea typeface="Meiryo UI" panose="020B0604030504040204" pitchFamily="50" charset="-128"/>
              </a:rPr>
              <a:t>LWC</a:t>
            </a:r>
            <a:r>
              <a:rPr lang="ja-JP" altLang="en-US" sz="900">
                <a:latin typeface="Meiryo UI" panose="020B0604030504040204" pitchFamily="50" charset="-128"/>
                <a:ea typeface="Meiryo UI" panose="020B0604030504040204" pitchFamily="50" charset="-128"/>
              </a:rPr>
              <a:t>指標</a:t>
            </a:r>
            <a:endParaRPr lang="en-US" altLang="ja-JP" sz="900">
              <a:latin typeface="Meiryo UI" panose="020B0604030504040204" pitchFamily="50" charset="-128"/>
              <a:ea typeface="Meiryo UI" panose="020B0604030504040204" pitchFamily="50" charset="-128"/>
            </a:endParaRPr>
          </a:p>
          <a:p>
            <a:pPr algn="l"/>
            <a:r>
              <a:rPr lang="ja-JP" altLang="en-US" sz="900">
                <a:latin typeface="Meiryo UI" panose="020B0604030504040204" pitchFamily="50" charset="-128"/>
                <a:ea typeface="Meiryo UI" panose="020B0604030504040204" pitchFamily="50" charset="-128"/>
              </a:rPr>
              <a:t>作成・登録</a:t>
            </a:r>
            <a:endParaRPr kumimoji="1" lang="ja-JP" altLang="en-US" sz="900">
              <a:latin typeface="Meiryo UI" panose="020B0604030504040204" pitchFamily="50" charset="-128"/>
              <a:ea typeface="Meiryo UI" panose="020B0604030504040204" pitchFamily="50" charset="-128"/>
            </a:endParaRPr>
          </a:p>
        </p:txBody>
      </p:sp>
      <p:cxnSp>
        <p:nvCxnSpPr>
          <p:cNvPr id="253" name="直線矢印コネクタ 252">
            <a:extLst>
              <a:ext uri="{FF2B5EF4-FFF2-40B4-BE49-F238E27FC236}">
                <a16:creationId xmlns:a16="http://schemas.microsoft.com/office/drawing/2014/main" id="{2525F175-3111-42C8-9484-D4259D697841}"/>
              </a:ext>
            </a:extLst>
          </p:cNvPr>
          <p:cNvCxnSpPr>
            <a:cxnSpLocks/>
          </p:cNvCxnSpPr>
          <p:nvPr/>
        </p:nvCxnSpPr>
        <p:spPr>
          <a:xfrm>
            <a:off x="11064516" y="2924205"/>
            <a:ext cx="0" cy="52385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テキスト ボックス 253">
            <a:extLst>
              <a:ext uri="{FF2B5EF4-FFF2-40B4-BE49-F238E27FC236}">
                <a16:creationId xmlns:a16="http://schemas.microsoft.com/office/drawing/2014/main" id="{B07C68E7-6E15-4298-96B1-A233E3435F50}"/>
              </a:ext>
            </a:extLst>
          </p:cNvPr>
          <p:cNvSpPr txBox="1"/>
          <p:nvPr/>
        </p:nvSpPr>
        <p:spPr>
          <a:xfrm>
            <a:off x="9092885" y="4909057"/>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255" name="テキスト ボックス 254">
            <a:extLst>
              <a:ext uri="{FF2B5EF4-FFF2-40B4-BE49-F238E27FC236}">
                <a16:creationId xmlns:a16="http://schemas.microsoft.com/office/drawing/2014/main" id="{B44670A6-657F-4477-913A-BBF0015A5B80}"/>
              </a:ext>
            </a:extLst>
          </p:cNvPr>
          <p:cNvSpPr txBox="1"/>
          <p:nvPr/>
        </p:nvSpPr>
        <p:spPr>
          <a:xfrm>
            <a:off x="10514406" y="4905166"/>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cxnSp>
        <p:nvCxnSpPr>
          <p:cNvPr id="256" name="直線矢印コネクタ 255">
            <a:extLst>
              <a:ext uri="{FF2B5EF4-FFF2-40B4-BE49-F238E27FC236}">
                <a16:creationId xmlns:a16="http://schemas.microsoft.com/office/drawing/2014/main" id="{40FC2AB3-E319-42EE-94A7-5E8D11A59C29}"/>
              </a:ext>
            </a:extLst>
          </p:cNvPr>
          <p:cNvCxnSpPr>
            <a:cxnSpLocks/>
            <a:endCxn id="250" idx="2"/>
          </p:cNvCxnSpPr>
          <p:nvPr/>
        </p:nvCxnSpPr>
        <p:spPr>
          <a:xfrm flipV="1">
            <a:off x="11725719" y="2883673"/>
            <a:ext cx="0" cy="61752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CA219CDA-FFF9-4E26-8BF7-5807B765EE00}"/>
              </a:ext>
            </a:extLst>
          </p:cNvPr>
          <p:cNvSpPr txBox="1"/>
          <p:nvPr/>
        </p:nvSpPr>
        <p:spPr>
          <a:xfrm>
            <a:off x="11250435" y="3066642"/>
            <a:ext cx="863331" cy="230832"/>
          </a:xfrm>
          <a:prstGeom prst="rect">
            <a:avLst/>
          </a:prstGeom>
          <a:solidFill>
            <a:schemeClr val="bg1"/>
          </a:solid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④データ取得</a:t>
            </a:r>
            <a:endParaRPr kumimoji="1" lang="ja-JP" altLang="en-US" sz="900">
              <a:latin typeface="Meiryo UI" panose="020B0604030504040204" pitchFamily="50" charset="-128"/>
              <a:ea typeface="Meiryo UI" panose="020B0604030504040204" pitchFamily="50" charset="-128"/>
            </a:endParaRPr>
          </a:p>
        </p:txBody>
      </p:sp>
      <p:sp>
        <p:nvSpPr>
          <p:cNvPr id="258" name="フローチャート: 書類 257">
            <a:extLst>
              <a:ext uri="{FF2B5EF4-FFF2-40B4-BE49-F238E27FC236}">
                <a16:creationId xmlns:a16="http://schemas.microsoft.com/office/drawing/2014/main" id="{AAB5DA13-A23F-4D5F-A427-C584EBD6F328}"/>
              </a:ext>
            </a:extLst>
          </p:cNvPr>
          <p:cNvSpPr/>
          <p:nvPr/>
        </p:nvSpPr>
        <p:spPr>
          <a:xfrm>
            <a:off x="10800363" y="2952229"/>
            <a:ext cx="526031" cy="390172"/>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800">
                <a:solidFill>
                  <a:schemeClr val="tx1"/>
                </a:solidFill>
                <a:latin typeface="Meiryo UI" panose="020B0604030504040204" pitchFamily="50" charset="-128"/>
                <a:ea typeface="Meiryo UI" panose="020B0604030504040204" pitchFamily="50" charset="-128"/>
              </a:rPr>
              <a:t>LWC</a:t>
            </a:r>
            <a:r>
              <a:rPr kumimoji="1" lang="ja-JP" altLang="en-US" sz="800">
                <a:solidFill>
                  <a:schemeClr val="tx1"/>
                </a:solidFill>
                <a:latin typeface="Meiryo UI" panose="020B0604030504040204" pitchFamily="50" charset="-128"/>
                <a:ea typeface="Meiryo UI" panose="020B0604030504040204" pitchFamily="50" charset="-128"/>
              </a:rPr>
              <a:t>指標</a:t>
            </a:r>
          </a:p>
        </p:txBody>
      </p:sp>
      <p:sp>
        <p:nvSpPr>
          <p:cNvPr id="259" name="テキスト ボックス 258">
            <a:extLst>
              <a:ext uri="{FF2B5EF4-FFF2-40B4-BE49-F238E27FC236}">
                <a16:creationId xmlns:a16="http://schemas.microsoft.com/office/drawing/2014/main" id="{CE1786F2-3A3E-4FF9-9318-00F168074F23}"/>
              </a:ext>
            </a:extLst>
          </p:cNvPr>
          <p:cNvSpPr txBox="1"/>
          <p:nvPr/>
        </p:nvSpPr>
        <p:spPr>
          <a:xfrm>
            <a:off x="9092885" y="4933121"/>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DF9DD20-E302-4538-A7F9-384CF6306FC7}"/>
              </a:ext>
            </a:extLst>
          </p:cNvPr>
          <p:cNvSpPr txBox="1"/>
          <p:nvPr/>
        </p:nvSpPr>
        <p:spPr>
          <a:xfrm>
            <a:off x="227013" y="50939"/>
            <a:ext cx="8348439" cy="461665"/>
          </a:xfrm>
          <a:prstGeom prst="rect">
            <a:avLst/>
          </a:prstGeom>
          <a:noFill/>
        </p:spPr>
        <p:txBody>
          <a:bodyPr wrap="none" rtlCol="0">
            <a:spAutoFit/>
          </a:bodyPr>
          <a:lstStyle/>
          <a:p>
            <a:pPr algn="l"/>
            <a:r>
              <a:rPr kumimoji="1" lang="en-US" altLang="ja-JP" sz="2400">
                <a:latin typeface="Meiryo UI" panose="020B0604030504040204" pitchFamily="50" charset="-128"/>
                <a:ea typeface="Meiryo UI" panose="020B0604030504040204" pitchFamily="50" charset="-128"/>
              </a:rPr>
              <a:t>4.4</a:t>
            </a:r>
            <a:r>
              <a:rPr kumimoji="1" lang="ja-JP" altLang="en-US" sz="2400">
                <a:latin typeface="Meiryo UI" panose="020B0604030504040204" pitchFamily="50" charset="-128"/>
                <a:ea typeface="Meiryo UI" panose="020B0604030504040204" pitchFamily="50" charset="-128"/>
              </a:rPr>
              <a:t>．スマートシティのユースケース </a:t>
            </a:r>
            <a:r>
              <a:rPr kumimoji="1" lang="en-US" altLang="ja-JP" sz="2400">
                <a:latin typeface="Meiryo UI" panose="020B0604030504040204" pitchFamily="50" charset="-128"/>
                <a:ea typeface="Meiryo UI" panose="020B0604030504040204" pitchFamily="50" charset="-128"/>
              </a:rPr>
              <a:t>(</a:t>
            </a:r>
            <a:r>
              <a:rPr kumimoji="1" lang="ja-JP" altLang="en-US" sz="2400">
                <a:latin typeface="Meiryo UI" panose="020B0604030504040204" pitchFamily="50" charset="-128"/>
                <a:ea typeface="Meiryo UI" panose="020B0604030504040204" pitchFamily="50" charset="-128"/>
              </a:rPr>
              <a:t>地域の</a:t>
            </a:r>
            <a:r>
              <a:rPr kumimoji="1" lang="en-US" altLang="ja-JP" sz="2400">
                <a:latin typeface="Meiryo UI" panose="020B0604030504040204" pitchFamily="50" charset="-128"/>
                <a:ea typeface="Meiryo UI" panose="020B0604030504040204" pitchFamily="50" charset="-128"/>
              </a:rPr>
              <a:t>Well-Being</a:t>
            </a:r>
            <a:r>
              <a:rPr kumimoji="1" lang="ja-JP" altLang="en-US" sz="2400">
                <a:latin typeface="Meiryo UI" panose="020B0604030504040204" pitchFamily="50" charset="-128"/>
                <a:ea typeface="Meiryo UI" panose="020B0604030504040204" pitchFamily="50" charset="-128"/>
              </a:rPr>
              <a:t>の可視化</a:t>
            </a:r>
            <a:r>
              <a:rPr kumimoji="1" lang="en-US" altLang="ja-JP" sz="2400">
                <a:latin typeface="Meiryo UI" panose="020B0604030504040204" pitchFamily="50" charset="-128"/>
                <a:ea typeface="Meiryo UI" panose="020B0604030504040204" pitchFamily="50" charset="-128"/>
              </a:rPr>
              <a:t>)</a:t>
            </a:r>
            <a:endParaRPr kumimoji="1" lang="ja-JP" altLang="en-US" sz="2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8195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ja-JP" altLang="en-US"/>
              <a:t>５</a:t>
            </a:r>
            <a:r>
              <a:rPr lang="en-US" altLang="ja-JP"/>
              <a:t>.</a:t>
            </a:r>
            <a:r>
              <a:rPr lang="ja-JP" altLang="en-US"/>
              <a:t>１．将来像</a:t>
            </a:r>
          </a:p>
        </p:txBody>
      </p:sp>
      <p:sp>
        <p:nvSpPr>
          <p:cNvPr id="4" name="正方形/長方形 3">
            <a:extLst>
              <a:ext uri="{FF2B5EF4-FFF2-40B4-BE49-F238E27FC236}">
                <a16:creationId xmlns:a16="http://schemas.microsoft.com/office/drawing/2014/main" id="{319978DD-8DBE-4826-A729-07F0B1728F43}"/>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en-US" altLang="ja-JP" sz="1800" dirty="0">
                <a:solidFill>
                  <a:schemeClr val="bg1"/>
                </a:solidFill>
                <a:latin typeface="Meiryo UI" panose="020B0604030504040204" pitchFamily="50" charset="-128"/>
                <a:ea typeface="Meiryo UI" panose="020B0604030504040204" pitchFamily="50" charset="-128"/>
              </a:rPr>
              <a:t>DSA</a:t>
            </a:r>
            <a:r>
              <a:rPr lang="ja-JP" altLang="en-US" sz="1800" dirty="0">
                <a:solidFill>
                  <a:schemeClr val="bg1"/>
                </a:solidFill>
                <a:latin typeface="Meiryo UI" panose="020B0604030504040204" pitchFamily="50" charset="-128"/>
                <a:ea typeface="Meiryo UI" panose="020B0604030504040204" pitchFamily="50" charset="-128"/>
              </a:rPr>
              <a:t>と連携しながら</a:t>
            </a:r>
            <a:r>
              <a:rPr lang="en-US" altLang="ja-JP" sz="1800" dirty="0">
                <a:solidFill>
                  <a:schemeClr val="bg1"/>
                </a:solidFill>
                <a:latin typeface="Meiryo UI" panose="020B0604030504040204" pitchFamily="50" charset="-128"/>
                <a:ea typeface="Meiryo UI" panose="020B0604030504040204" pitchFamily="50" charset="-128"/>
              </a:rPr>
              <a:t>DATA-EX</a:t>
            </a:r>
            <a:r>
              <a:rPr lang="ja-JP" altLang="en-US" sz="1800" dirty="0">
                <a:solidFill>
                  <a:schemeClr val="bg1"/>
                </a:solidFill>
                <a:latin typeface="Meiryo UI" panose="020B0604030504040204" pitchFamily="50" charset="-128"/>
                <a:ea typeface="Meiryo UI" panose="020B0604030504040204" pitchFamily="50" charset="-128"/>
              </a:rPr>
              <a:t>プラットフォームとして必要な機能の検討・開発を推進。</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併せて、各分野毎データ基盤</a:t>
            </a:r>
            <a:r>
              <a:rPr lang="en-US" altLang="ja-JP" sz="1800" dirty="0">
                <a:solidFill>
                  <a:schemeClr val="bg1"/>
                </a:solidFill>
                <a:latin typeface="Meiryo UI" panose="020B0604030504040204" pitchFamily="50" charset="-128"/>
                <a:ea typeface="Meiryo UI" panose="020B0604030504040204" pitchFamily="50" charset="-128"/>
              </a:rPr>
              <a:t>(SIP</a:t>
            </a:r>
            <a:r>
              <a:rPr lang="ja-JP" altLang="en-US" sz="1800" dirty="0">
                <a:solidFill>
                  <a:schemeClr val="bg1"/>
                </a:solidFill>
                <a:latin typeface="Meiryo UI" panose="020B0604030504040204" pitchFamily="50" charset="-128"/>
                <a:ea typeface="Meiryo UI" panose="020B0604030504040204" pitchFamily="50" charset="-128"/>
              </a:rPr>
              <a:t>や自治体、大規模データホルダ</a:t>
            </a:r>
            <a:r>
              <a:rPr lang="en-US" altLang="ja-JP" sz="1800"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やデータ利用者へのデータカタログやコネクタ等の実装普及活動を展開。</a:t>
            </a:r>
          </a:p>
        </p:txBody>
      </p:sp>
      <p:sp>
        <p:nvSpPr>
          <p:cNvPr id="5" name="台形 4">
            <a:extLst>
              <a:ext uri="{FF2B5EF4-FFF2-40B4-BE49-F238E27FC236}">
                <a16:creationId xmlns:a16="http://schemas.microsoft.com/office/drawing/2014/main" id="{032BE1E7-2DE1-4C21-B9A9-3F2B8A64DD54}"/>
              </a:ext>
            </a:extLst>
          </p:cNvPr>
          <p:cNvSpPr/>
          <p:nvPr/>
        </p:nvSpPr>
        <p:spPr>
          <a:xfrm rot="10800000">
            <a:off x="144966" y="3451651"/>
            <a:ext cx="11646024" cy="1563845"/>
          </a:xfrm>
          <a:prstGeom prst="trapezoid">
            <a:avLst>
              <a:gd name="adj" fmla="val 76720"/>
            </a:avLst>
          </a:prstGeom>
          <a:gradFill flip="none" rotWithShape="1">
            <a:gsLst>
              <a:gs pos="0">
                <a:schemeClr val="bg1"/>
              </a:gs>
              <a:gs pos="100000">
                <a:srgbClr val="FF0000">
                  <a:alpha val="18824"/>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2000">
              <a:solidFill>
                <a:schemeClr val="tx1"/>
              </a:solidFill>
              <a:latin typeface="+mn-ea"/>
            </a:endParaRPr>
          </a:p>
        </p:txBody>
      </p:sp>
      <p:sp>
        <p:nvSpPr>
          <p:cNvPr id="6" name="角丸四角形 62">
            <a:extLst>
              <a:ext uri="{FF2B5EF4-FFF2-40B4-BE49-F238E27FC236}">
                <a16:creationId xmlns:a16="http://schemas.microsoft.com/office/drawing/2014/main" id="{31AE8B7D-D1AE-40E5-9D65-DC83CA5ECB2D}"/>
              </a:ext>
            </a:extLst>
          </p:cNvPr>
          <p:cNvSpPr/>
          <p:nvPr/>
        </p:nvSpPr>
        <p:spPr bwMode="auto">
          <a:xfrm>
            <a:off x="534872" y="5173806"/>
            <a:ext cx="11251589" cy="579934"/>
          </a:xfrm>
          <a:prstGeom prst="roundRect">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r>
              <a:rPr lang="ja-JP" altLang="en-US" sz="2400" b="1" dirty="0">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データ社会推進協議会</a:t>
            </a:r>
            <a:r>
              <a:rPr lang="en-US" altLang="ja-JP" sz="2400" b="1" dirty="0">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(DSA)</a:t>
            </a:r>
            <a:endParaRPr lang="en-US" altLang="ja-JP" sz="1200" b="1" dirty="0">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7" name="上矢印 26">
            <a:extLst>
              <a:ext uri="{FF2B5EF4-FFF2-40B4-BE49-F238E27FC236}">
                <a16:creationId xmlns:a16="http://schemas.microsoft.com/office/drawing/2014/main" id="{8D80B2E7-6285-4D35-9830-A9D64F8EE7FF}"/>
              </a:ext>
            </a:extLst>
          </p:cNvPr>
          <p:cNvSpPr/>
          <p:nvPr/>
        </p:nvSpPr>
        <p:spPr bwMode="auto">
          <a:xfrm>
            <a:off x="5242003" y="5841620"/>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8" name="角丸四角形 62">
            <a:extLst>
              <a:ext uri="{FF2B5EF4-FFF2-40B4-BE49-F238E27FC236}">
                <a16:creationId xmlns:a16="http://schemas.microsoft.com/office/drawing/2014/main" id="{CBCEF551-DF28-40D1-BC16-0D635C3CEB53}"/>
              </a:ext>
            </a:extLst>
          </p:cNvPr>
          <p:cNvSpPr/>
          <p:nvPr/>
        </p:nvSpPr>
        <p:spPr bwMode="auto">
          <a:xfrm>
            <a:off x="555591" y="6097809"/>
            <a:ext cx="11251589" cy="579934"/>
          </a:xfrm>
          <a:prstGeom prst="roundRect">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r>
              <a:rPr lang="ja-JP" altLang="en-US" sz="24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分野間データ連携基盤技術事業</a:t>
            </a:r>
            <a:endParaRPr lang="en-US" altLang="ja-JP" sz="12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9" name="上矢印 26">
            <a:extLst>
              <a:ext uri="{FF2B5EF4-FFF2-40B4-BE49-F238E27FC236}">
                <a16:creationId xmlns:a16="http://schemas.microsoft.com/office/drawing/2014/main" id="{19432CE7-3631-4C7F-A888-EEBA816AF1CE}"/>
              </a:ext>
            </a:extLst>
          </p:cNvPr>
          <p:cNvSpPr/>
          <p:nvPr/>
        </p:nvSpPr>
        <p:spPr bwMode="auto">
          <a:xfrm>
            <a:off x="1672694" y="4953847"/>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0" name="上矢印 26">
            <a:extLst>
              <a:ext uri="{FF2B5EF4-FFF2-40B4-BE49-F238E27FC236}">
                <a16:creationId xmlns:a16="http://schemas.microsoft.com/office/drawing/2014/main" id="{744BA244-2917-4E85-A21D-4A240738EF84}"/>
              </a:ext>
            </a:extLst>
          </p:cNvPr>
          <p:cNvSpPr/>
          <p:nvPr/>
        </p:nvSpPr>
        <p:spPr bwMode="auto">
          <a:xfrm>
            <a:off x="3372191" y="4951284"/>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1" name="上矢印 26">
            <a:extLst>
              <a:ext uri="{FF2B5EF4-FFF2-40B4-BE49-F238E27FC236}">
                <a16:creationId xmlns:a16="http://schemas.microsoft.com/office/drawing/2014/main" id="{6B8E702F-4A13-42EE-8CE9-A08F3753AA63}"/>
              </a:ext>
            </a:extLst>
          </p:cNvPr>
          <p:cNvSpPr/>
          <p:nvPr/>
        </p:nvSpPr>
        <p:spPr bwMode="auto">
          <a:xfrm>
            <a:off x="5301656" y="4946137"/>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2" name="上矢印 26">
            <a:extLst>
              <a:ext uri="{FF2B5EF4-FFF2-40B4-BE49-F238E27FC236}">
                <a16:creationId xmlns:a16="http://schemas.microsoft.com/office/drawing/2014/main" id="{6E3AC46A-9137-4B80-83A8-E8983FBDF849}"/>
              </a:ext>
            </a:extLst>
          </p:cNvPr>
          <p:cNvSpPr/>
          <p:nvPr/>
        </p:nvSpPr>
        <p:spPr bwMode="auto">
          <a:xfrm>
            <a:off x="6969812" y="4953846"/>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3" name="上矢印 26">
            <a:extLst>
              <a:ext uri="{FF2B5EF4-FFF2-40B4-BE49-F238E27FC236}">
                <a16:creationId xmlns:a16="http://schemas.microsoft.com/office/drawing/2014/main" id="{F3D153E5-031D-47AA-9BB3-D7665C8D2047}"/>
              </a:ext>
            </a:extLst>
          </p:cNvPr>
          <p:cNvSpPr/>
          <p:nvPr/>
        </p:nvSpPr>
        <p:spPr bwMode="auto">
          <a:xfrm>
            <a:off x="8532110" y="4937804"/>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4" name="正方形/長方形 13">
            <a:extLst>
              <a:ext uri="{FF2B5EF4-FFF2-40B4-BE49-F238E27FC236}">
                <a16:creationId xmlns:a16="http://schemas.microsoft.com/office/drawing/2014/main" id="{11920F20-B60B-4AA4-9D6E-C35DB873B05D}"/>
              </a:ext>
            </a:extLst>
          </p:cNvPr>
          <p:cNvSpPr/>
          <p:nvPr/>
        </p:nvSpPr>
        <p:spPr>
          <a:xfrm rot="19840481">
            <a:off x="4782693" y="1802459"/>
            <a:ext cx="1933109" cy="4007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defTabSz="685800" fontAlgn="auto">
              <a:lnSpc>
                <a:spcPct val="100000"/>
              </a:lnSpc>
              <a:spcBef>
                <a:spcPts val="0"/>
              </a:spcBef>
              <a:spcAft>
                <a:spcPts val="0"/>
              </a:spcAft>
              <a:defRPr/>
            </a:pPr>
            <a:r>
              <a:rPr lang="en-US" altLang="ja-JP" sz="1400">
                <a:solidFill>
                  <a:prstClr val="black"/>
                </a:solidFill>
                <a:latin typeface="Meiryo UI" panose="020B0604030504040204" pitchFamily="50" charset="-128"/>
                <a:ea typeface="Meiryo UI" panose="020B0604030504040204" pitchFamily="50" charset="-128"/>
              </a:rPr>
              <a:t>SIP</a:t>
            </a:r>
            <a:r>
              <a:rPr lang="ja-JP" altLang="en-US" sz="1400">
                <a:solidFill>
                  <a:prstClr val="black"/>
                </a:solidFill>
                <a:latin typeface="Meiryo UI" panose="020B0604030504040204" pitchFamily="50" charset="-128"/>
                <a:ea typeface="Meiryo UI" panose="020B0604030504040204" pitchFamily="50" charset="-128"/>
              </a:rPr>
              <a:t>バイオ・農業</a:t>
            </a:r>
            <a:endParaRPr lang="en-US" altLang="ja-JP" sz="1400">
              <a:solidFill>
                <a:prstClr val="black"/>
              </a:solidFill>
              <a:latin typeface="Meiryo UI" panose="020B0604030504040204" pitchFamily="50" charset="-128"/>
              <a:ea typeface="Meiryo UI" panose="020B0604030504040204" pitchFamily="50" charset="-128"/>
            </a:endParaRPr>
          </a:p>
          <a:p>
            <a:pPr defTabSz="685800" fontAlgn="auto">
              <a:lnSpc>
                <a:spcPct val="100000"/>
              </a:lnSpc>
              <a:spcBef>
                <a:spcPts val="0"/>
              </a:spcBef>
              <a:spcAft>
                <a:spcPts val="0"/>
              </a:spcAft>
              <a:defRPr/>
            </a:pPr>
            <a:r>
              <a:rPr lang="ja-JP" altLang="en-US" sz="1400">
                <a:solidFill>
                  <a:prstClr val="black"/>
                </a:solidFill>
                <a:latin typeface="Meiryo UI" panose="020B0604030504040204" pitchFamily="50" charset="-128"/>
                <a:ea typeface="Meiryo UI" panose="020B0604030504040204" pitchFamily="50" charset="-128"/>
              </a:rPr>
              <a:t>　　</a:t>
            </a:r>
            <a:r>
              <a:rPr lang="en-US" altLang="ja-JP" sz="1100">
                <a:solidFill>
                  <a:prstClr val="black"/>
                </a:solidFill>
                <a:latin typeface="Meiryo UI" panose="020B0604030504040204" pitchFamily="50" charset="-128"/>
                <a:ea typeface="Meiryo UI" panose="020B0604030504040204" pitchFamily="50" charset="-128"/>
              </a:rPr>
              <a:t>(</a:t>
            </a:r>
            <a:r>
              <a:rPr lang="ja-JP" altLang="en-US" sz="1100">
                <a:solidFill>
                  <a:prstClr val="black"/>
                </a:solidFill>
                <a:latin typeface="Meiryo UI" panose="020B0604030504040204" pitchFamily="50" charset="-128"/>
                <a:ea typeface="Meiryo UI" panose="020B0604030504040204" pitchFamily="50" charset="-128"/>
              </a:rPr>
              <a:t>スマートフードチェーン</a:t>
            </a:r>
            <a:r>
              <a:rPr lang="en-US" altLang="ja-JP" sz="1100">
                <a:solidFill>
                  <a:prstClr val="black"/>
                </a:solidFill>
                <a:latin typeface="Meiryo UI" panose="020B0604030504040204" pitchFamily="50" charset="-128"/>
                <a:ea typeface="Meiryo UI" panose="020B0604030504040204" pitchFamily="50" charset="-128"/>
              </a:rPr>
              <a:t>)</a:t>
            </a:r>
          </a:p>
        </p:txBody>
      </p:sp>
      <p:sp>
        <p:nvSpPr>
          <p:cNvPr id="15" name="正方形/長方形 14">
            <a:extLst>
              <a:ext uri="{FF2B5EF4-FFF2-40B4-BE49-F238E27FC236}">
                <a16:creationId xmlns:a16="http://schemas.microsoft.com/office/drawing/2014/main" id="{A14A0D0E-F89D-4BDB-A84F-7F4E63C876B8}"/>
              </a:ext>
            </a:extLst>
          </p:cNvPr>
          <p:cNvSpPr/>
          <p:nvPr/>
        </p:nvSpPr>
        <p:spPr>
          <a:xfrm rot="19840481">
            <a:off x="5732389" y="1854348"/>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 AI</a:t>
            </a:r>
            <a:r>
              <a:rPr lang="ja-JP" altLang="en-US" sz="1400">
                <a:solidFill>
                  <a:schemeClr val="tx1"/>
                </a:solidFill>
                <a:latin typeface="Meiryo UI" panose="020B0604030504040204" pitchFamily="50" charset="-128"/>
                <a:ea typeface="Meiryo UI" panose="020B0604030504040204" pitchFamily="50" charset="-128"/>
              </a:rPr>
              <a:t>ホスピタル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76BE4976-7256-4CBA-ACEF-49EF775D5E92}"/>
              </a:ext>
            </a:extLst>
          </p:cNvPr>
          <p:cNvSpPr/>
          <p:nvPr/>
        </p:nvSpPr>
        <p:spPr>
          <a:xfrm>
            <a:off x="802103" y="2581929"/>
            <a:ext cx="10632100" cy="1289594"/>
          </a:xfrm>
          <a:prstGeom prst="round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solidFill>
                  <a:schemeClr val="accent2">
                    <a:lumMod val="75000"/>
                  </a:schemeClr>
                </a:solidFill>
                <a:latin typeface="Meiryo UI" panose="020B0604030504040204" pitchFamily="50" charset="-128"/>
                <a:ea typeface="Meiryo UI" panose="020B0604030504040204" pitchFamily="50" charset="-128"/>
              </a:rPr>
              <a:t>分野間データ連携基盤技術</a:t>
            </a:r>
          </a:p>
        </p:txBody>
      </p:sp>
      <p:sp>
        <p:nvSpPr>
          <p:cNvPr id="17" name="正方形/長方形 16">
            <a:extLst>
              <a:ext uri="{FF2B5EF4-FFF2-40B4-BE49-F238E27FC236}">
                <a16:creationId xmlns:a16="http://schemas.microsoft.com/office/drawing/2014/main" id="{08D334DE-EE34-46AD-9561-20FE5655A02C}"/>
              </a:ext>
            </a:extLst>
          </p:cNvPr>
          <p:cNvSpPr/>
          <p:nvPr/>
        </p:nvSpPr>
        <p:spPr>
          <a:xfrm rot="19840481">
            <a:off x="1076393"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バイオ・農業</a:t>
            </a:r>
            <a:r>
              <a:rPr lang="en-US" altLang="ja-JP" sz="1100">
                <a:solidFill>
                  <a:schemeClr val="tx1"/>
                </a:solidFill>
                <a:latin typeface="Meiryo UI" panose="020B0604030504040204" pitchFamily="50" charset="-128"/>
                <a:ea typeface="Meiryo UI" panose="020B0604030504040204" pitchFamily="50" charset="-128"/>
              </a:rPr>
              <a:t>(4A)</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032C9A84-A8DF-4CCD-8CC6-A416A491969D}"/>
              </a:ext>
            </a:extLst>
          </p:cNvPr>
          <p:cNvSpPr/>
          <p:nvPr/>
        </p:nvSpPr>
        <p:spPr>
          <a:xfrm rot="19840481">
            <a:off x="2004555" y="1834293"/>
            <a:ext cx="1833975" cy="4007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バイオ・農業</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100">
                <a:solidFill>
                  <a:schemeClr val="tx1"/>
                </a:solidFill>
                <a:latin typeface="Meiryo UI" panose="020B0604030504040204" pitchFamily="50" charset="-128"/>
                <a:ea typeface="Meiryo UI" panose="020B0604030504040204" pitchFamily="50" charset="-128"/>
              </a:rPr>
              <a:t>　　</a:t>
            </a:r>
            <a:r>
              <a:rPr lang="en-US" altLang="ja-JP" sz="1100">
                <a:solidFill>
                  <a:schemeClr val="tx1"/>
                </a:solidFill>
                <a:latin typeface="Meiryo UI" panose="020B0604030504040204" pitchFamily="50" charset="-128"/>
                <a:ea typeface="Meiryo UI" panose="020B0604030504040204" pitchFamily="50" charset="-128"/>
              </a:rPr>
              <a:t>(</a:t>
            </a:r>
            <a:r>
              <a:rPr lang="ja-JP" altLang="en-US" sz="1100">
                <a:solidFill>
                  <a:schemeClr val="tx1"/>
                </a:solidFill>
                <a:latin typeface="Meiryo UI" panose="020B0604030504040204" pitchFamily="50" charset="-128"/>
                <a:ea typeface="Meiryo UI" panose="020B0604030504040204" pitchFamily="50" charset="-128"/>
              </a:rPr>
              <a:t>バイオマテリアル</a:t>
            </a:r>
            <a:r>
              <a:rPr lang="en-US" altLang="ja-JP" sz="1100">
                <a:solidFill>
                  <a:schemeClr val="tx1"/>
                </a:solidFill>
                <a:latin typeface="Meiryo UI" panose="020B0604030504040204" pitchFamily="50" charset="-128"/>
                <a:ea typeface="Meiryo UI" panose="020B0604030504040204" pitchFamily="50" charset="-128"/>
              </a:rPr>
              <a:t>)</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E5579055-D722-4168-8B7B-4FCB0F0EDCBC}"/>
              </a:ext>
            </a:extLst>
          </p:cNvPr>
          <p:cNvSpPr/>
          <p:nvPr/>
        </p:nvSpPr>
        <p:spPr>
          <a:xfrm rot="19840481">
            <a:off x="2932719"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フィジカル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3B631AA2-096D-471B-AE34-012BB3703FC9}"/>
              </a:ext>
            </a:extLst>
          </p:cNvPr>
          <p:cNvSpPr/>
          <p:nvPr/>
        </p:nvSpPr>
        <p:spPr>
          <a:xfrm rot="19840481">
            <a:off x="3860881"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防災・減災</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FFB8945F-CF62-4B83-A735-C901472C760D}"/>
              </a:ext>
            </a:extLst>
          </p:cNvPr>
          <p:cNvSpPr/>
          <p:nvPr/>
        </p:nvSpPr>
        <p:spPr>
          <a:xfrm rot="19840481">
            <a:off x="6645370"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マテリアル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6484C45F-2D15-46F7-8ACD-0E4CA1D3A164}"/>
              </a:ext>
            </a:extLst>
          </p:cNvPr>
          <p:cNvSpPr/>
          <p:nvPr/>
        </p:nvSpPr>
        <p:spPr>
          <a:xfrm rot="19840481">
            <a:off x="7573533"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エネルギー</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DB8060FB-622A-4410-8A0A-E59B60C23E87}"/>
              </a:ext>
            </a:extLst>
          </p:cNvPr>
          <p:cNvSpPr/>
          <p:nvPr/>
        </p:nvSpPr>
        <p:spPr>
          <a:xfrm rot="19840481">
            <a:off x="8501696"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物流</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1FCAAAFE-42FA-42BE-9EE0-933DC78C3C5A}"/>
              </a:ext>
            </a:extLst>
          </p:cNvPr>
          <p:cNvSpPr/>
          <p:nvPr/>
        </p:nvSpPr>
        <p:spPr>
          <a:xfrm rot="19840481">
            <a:off x="9429858" y="1840306"/>
            <a:ext cx="1833975" cy="320568"/>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自動運転</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仮</a:t>
            </a:r>
            <a:r>
              <a:rPr lang="en-US" altLang="ja-JP" sz="1400">
                <a:solidFill>
                  <a:schemeClr val="tx1"/>
                </a:solidFill>
                <a:latin typeface="Meiryo UI" panose="020B0604030504040204" pitchFamily="50" charset="-128"/>
                <a:ea typeface="Meiryo UI" panose="020B0604030504040204" pitchFamily="50" charset="-128"/>
              </a:rPr>
              <a:t>)</a:t>
            </a:r>
          </a:p>
        </p:txBody>
      </p:sp>
      <p:sp>
        <p:nvSpPr>
          <p:cNvPr id="25" name="正方形/長方形 24">
            <a:extLst>
              <a:ext uri="{FF2B5EF4-FFF2-40B4-BE49-F238E27FC236}">
                <a16:creationId xmlns:a16="http://schemas.microsoft.com/office/drawing/2014/main" id="{A93C5D2B-69B0-4841-B300-D042D9AB6826}"/>
              </a:ext>
            </a:extLst>
          </p:cNvPr>
          <p:cNvSpPr/>
          <p:nvPr/>
        </p:nvSpPr>
        <p:spPr>
          <a:xfrm rot="19840481">
            <a:off x="10358025" y="1840306"/>
            <a:ext cx="1833975" cy="320568"/>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光・量子</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6" name="楕円 25">
            <a:extLst>
              <a:ext uri="{FF2B5EF4-FFF2-40B4-BE49-F238E27FC236}">
                <a16:creationId xmlns:a16="http://schemas.microsoft.com/office/drawing/2014/main" id="{35B667E0-9A99-4C9E-9D35-877A4F61C2DA}"/>
              </a:ext>
            </a:extLst>
          </p:cNvPr>
          <p:cNvSpPr/>
          <p:nvPr/>
        </p:nvSpPr>
        <p:spPr>
          <a:xfrm>
            <a:off x="1900802"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27" name="楕円 26">
            <a:extLst>
              <a:ext uri="{FF2B5EF4-FFF2-40B4-BE49-F238E27FC236}">
                <a16:creationId xmlns:a16="http://schemas.microsoft.com/office/drawing/2014/main" id="{259EA0C8-37FA-4CE4-8036-13FB86A62170}"/>
              </a:ext>
            </a:extLst>
          </p:cNvPr>
          <p:cNvSpPr/>
          <p:nvPr/>
        </p:nvSpPr>
        <p:spPr>
          <a:xfrm>
            <a:off x="2827517"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28" name="楕円 27">
            <a:extLst>
              <a:ext uri="{FF2B5EF4-FFF2-40B4-BE49-F238E27FC236}">
                <a16:creationId xmlns:a16="http://schemas.microsoft.com/office/drawing/2014/main" id="{1961933E-52E3-41AC-A41E-75C05064D717}"/>
              </a:ext>
            </a:extLst>
          </p:cNvPr>
          <p:cNvSpPr/>
          <p:nvPr/>
        </p:nvSpPr>
        <p:spPr>
          <a:xfrm>
            <a:off x="3754232"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29" name="楕円 28">
            <a:extLst>
              <a:ext uri="{FF2B5EF4-FFF2-40B4-BE49-F238E27FC236}">
                <a16:creationId xmlns:a16="http://schemas.microsoft.com/office/drawing/2014/main" id="{94252F4D-04E5-4BB8-81C9-F6E5AE643A3E}"/>
              </a:ext>
            </a:extLst>
          </p:cNvPr>
          <p:cNvSpPr/>
          <p:nvPr/>
        </p:nvSpPr>
        <p:spPr>
          <a:xfrm>
            <a:off x="1006302"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30" name="正方形/長方形 29">
            <a:extLst>
              <a:ext uri="{FF2B5EF4-FFF2-40B4-BE49-F238E27FC236}">
                <a16:creationId xmlns:a16="http://schemas.microsoft.com/office/drawing/2014/main" id="{A68F6D8F-A380-4641-9BD0-15509B84CB9A}"/>
              </a:ext>
            </a:extLst>
          </p:cNvPr>
          <p:cNvSpPr/>
          <p:nvPr/>
        </p:nvSpPr>
        <p:spPr>
          <a:xfrm rot="19840481">
            <a:off x="2912488" y="4209825"/>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情報銀行／</a:t>
            </a:r>
            <a:r>
              <a:rPr lang="en-US" altLang="ja-JP" sz="1400">
                <a:solidFill>
                  <a:schemeClr val="tx1"/>
                </a:solidFill>
                <a:latin typeface="Meiryo UI" panose="020B0604030504040204" pitchFamily="50" charset="-128"/>
                <a:ea typeface="Meiryo UI" panose="020B0604030504040204" pitchFamily="50" charset="-128"/>
              </a:rPr>
              <a:t>PDS</a:t>
            </a:r>
          </a:p>
        </p:txBody>
      </p:sp>
      <p:sp>
        <p:nvSpPr>
          <p:cNvPr id="31" name="正方形/長方形 30">
            <a:extLst>
              <a:ext uri="{FF2B5EF4-FFF2-40B4-BE49-F238E27FC236}">
                <a16:creationId xmlns:a16="http://schemas.microsoft.com/office/drawing/2014/main" id="{33D66CF4-AD0D-437A-96F5-870C395AA09A}"/>
              </a:ext>
            </a:extLst>
          </p:cNvPr>
          <p:cNvSpPr/>
          <p:nvPr/>
        </p:nvSpPr>
        <p:spPr>
          <a:xfrm rot="19840481">
            <a:off x="3860933" y="4159977"/>
            <a:ext cx="1833975" cy="4007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インフラプラットフォーム</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ED574A8D-D630-40EB-968E-3265DF1F4EB0}"/>
              </a:ext>
            </a:extLst>
          </p:cNvPr>
          <p:cNvSpPr/>
          <p:nvPr/>
        </p:nvSpPr>
        <p:spPr>
          <a:xfrm rot="19840481">
            <a:off x="4662664" y="4242944"/>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交通／</a:t>
            </a:r>
            <a:r>
              <a:rPr lang="en-US" altLang="ja-JP" sz="1400" err="1">
                <a:solidFill>
                  <a:schemeClr val="tx1"/>
                </a:solidFill>
                <a:latin typeface="Meiryo UI" panose="020B0604030504040204" pitchFamily="50" charset="-128"/>
                <a:ea typeface="Meiryo UI" panose="020B0604030504040204" pitchFamily="50" charset="-128"/>
              </a:rPr>
              <a:t>MaaS</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545807CF-E67C-4630-9A38-468B72239099}"/>
              </a:ext>
            </a:extLst>
          </p:cNvPr>
          <p:cNvSpPr/>
          <p:nvPr/>
        </p:nvSpPr>
        <p:spPr>
          <a:xfrm rot="19840481">
            <a:off x="5734723" y="4211144"/>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大学・研究機関</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3516A43E-6089-437B-991C-0EF808765073}"/>
              </a:ext>
            </a:extLst>
          </p:cNvPr>
          <p:cNvSpPr/>
          <p:nvPr/>
        </p:nvSpPr>
        <p:spPr>
          <a:xfrm rot="19840481">
            <a:off x="6717931" y="4155688"/>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5EBA974-88DC-4E46-B2B6-B924C747EB78}"/>
              </a:ext>
            </a:extLst>
          </p:cNvPr>
          <p:cNvSpPr/>
          <p:nvPr/>
        </p:nvSpPr>
        <p:spPr>
          <a:xfrm rot="19840481">
            <a:off x="7590866" y="4231179"/>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交通／</a:t>
            </a:r>
            <a:r>
              <a:rPr lang="en-US" altLang="ja-JP" sz="1400" err="1">
                <a:solidFill>
                  <a:schemeClr val="tx1"/>
                </a:solidFill>
                <a:latin typeface="Meiryo UI" panose="020B0604030504040204" pitchFamily="50" charset="-128"/>
                <a:ea typeface="Meiryo UI" panose="020B0604030504040204" pitchFamily="50" charset="-128"/>
              </a:rPr>
              <a:t>MaaS</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1976E754-49BC-492D-8BE4-6B50683F4AE2}"/>
              </a:ext>
            </a:extLst>
          </p:cNvPr>
          <p:cNvSpPr/>
          <p:nvPr/>
        </p:nvSpPr>
        <p:spPr>
          <a:xfrm rot="19840481">
            <a:off x="8511246" y="4200975"/>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環境・エネルギー</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F958627F-2A2A-4C18-B634-77F6082E3C3B}"/>
              </a:ext>
            </a:extLst>
          </p:cNvPr>
          <p:cNvSpPr/>
          <p:nvPr/>
        </p:nvSpPr>
        <p:spPr>
          <a:xfrm rot="19840481">
            <a:off x="9443590" y="4207742"/>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6CAB899B-3428-4142-852B-2E7B863D4135}"/>
              </a:ext>
            </a:extLst>
          </p:cNvPr>
          <p:cNvSpPr/>
          <p:nvPr/>
        </p:nvSpPr>
        <p:spPr>
          <a:xfrm rot="19840481">
            <a:off x="6662695" y="4165113"/>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観光プラットフォーム</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9" name="楕円 38">
            <a:extLst>
              <a:ext uri="{FF2B5EF4-FFF2-40B4-BE49-F238E27FC236}">
                <a16:creationId xmlns:a16="http://schemas.microsoft.com/office/drawing/2014/main" id="{715E7DE3-5D9B-485D-9024-DDC78B28893C}"/>
              </a:ext>
            </a:extLst>
          </p:cNvPr>
          <p:cNvSpPr/>
          <p:nvPr/>
        </p:nvSpPr>
        <p:spPr>
          <a:xfrm>
            <a:off x="4637429" y="243784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0" name="楕円 39">
            <a:extLst>
              <a:ext uri="{FF2B5EF4-FFF2-40B4-BE49-F238E27FC236}">
                <a16:creationId xmlns:a16="http://schemas.microsoft.com/office/drawing/2014/main" id="{72500596-08EF-4B28-A2B4-AB9032F3B2B6}"/>
              </a:ext>
            </a:extLst>
          </p:cNvPr>
          <p:cNvSpPr/>
          <p:nvPr/>
        </p:nvSpPr>
        <p:spPr>
          <a:xfrm>
            <a:off x="5594585" y="241043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1" name="楕円 40">
            <a:extLst>
              <a:ext uri="{FF2B5EF4-FFF2-40B4-BE49-F238E27FC236}">
                <a16:creationId xmlns:a16="http://schemas.microsoft.com/office/drawing/2014/main" id="{301FDE4D-52A8-4A5A-AD48-C9D8C739EE7D}"/>
              </a:ext>
            </a:extLst>
          </p:cNvPr>
          <p:cNvSpPr/>
          <p:nvPr/>
        </p:nvSpPr>
        <p:spPr>
          <a:xfrm>
            <a:off x="6540865" y="2432054"/>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2" name="楕円 41">
            <a:extLst>
              <a:ext uri="{FF2B5EF4-FFF2-40B4-BE49-F238E27FC236}">
                <a16:creationId xmlns:a16="http://schemas.microsoft.com/office/drawing/2014/main" id="{B498AD72-13EB-49C8-8275-363EF119ABCC}"/>
              </a:ext>
            </a:extLst>
          </p:cNvPr>
          <p:cNvSpPr/>
          <p:nvPr/>
        </p:nvSpPr>
        <p:spPr>
          <a:xfrm>
            <a:off x="7440469" y="243784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3" name="楕円 42">
            <a:extLst>
              <a:ext uri="{FF2B5EF4-FFF2-40B4-BE49-F238E27FC236}">
                <a16:creationId xmlns:a16="http://schemas.microsoft.com/office/drawing/2014/main" id="{75C99CA1-B820-47DD-8E81-2BED519BC014}"/>
              </a:ext>
            </a:extLst>
          </p:cNvPr>
          <p:cNvSpPr/>
          <p:nvPr/>
        </p:nvSpPr>
        <p:spPr>
          <a:xfrm>
            <a:off x="8368632" y="242632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4" name="楕円 43">
            <a:extLst>
              <a:ext uri="{FF2B5EF4-FFF2-40B4-BE49-F238E27FC236}">
                <a16:creationId xmlns:a16="http://schemas.microsoft.com/office/drawing/2014/main" id="{4C611403-5D8D-48CC-989A-2BFEEE108D26}"/>
              </a:ext>
            </a:extLst>
          </p:cNvPr>
          <p:cNvSpPr/>
          <p:nvPr/>
        </p:nvSpPr>
        <p:spPr>
          <a:xfrm>
            <a:off x="9296795" y="243784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5" name="楕円 44">
            <a:extLst>
              <a:ext uri="{FF2B5EF4-FFF2-40B4-BE49-F238E27FC236}">
                <a16:creationId xmlns:a16="http://schemas.microsoft.com/office/drawing/2014/main" id="{2D2BDCA0-3CC2-4153-9019-E4EFAABA3B66}"/>
              </a:ext>
            </a:extLst>
          </p:cNvPr>
          <p:cNvSpPr/>
          <p:nvPr/>
        </p:nvSpPr>
        <p:spPr>
          <a:xfrm>
            <a:off x="10206869" y="243746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6" name="楕円 45">
            <a:extLst>
              <a:ext uri="{FF2B5EF4-FFF2-40B4-BE49-F238E27FC236}">
                <a16:creationId xmlns:a16="http://schemas.microsoft.com/office/drawing/2014/main" id="{B2124D5C-3DED-4D62-AC04-BABE5612B603}"/>
              </a:ext>
            </a:extLst>
          </p:cNvPr>
          <p:cNvSpPr/>
          <p:nvPr/>
        </p:nvSpPr>
        <p:spPr>
          <a:xfrm>
            <a:off x="4636836" y="3753039"/>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7" name="楕円 46">
            <a:extLst>
              <a:ext uri="{FF2B5EF4-FFF2-40B4-BE49-F238E27FC236}">
                <a16:creationId xmlns:a16="http://schemas.microsoft.com/office/drawing/2014/main" id="{3341D6E0-1222-4C2D-A6BE-1BDC37EB52B5}"/>
              </a:ext>
            </a:extLst>
          </p:cNvPr>
          <p:cNvSpPr/>
          <p:nvPr/>
        </p:nvSpPr>
        <p:spPr>
          <a:xfrm>
            <a:off x="5594362" y="3756224"/>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8" name="楕円 47">
            <a:extLst>
              <a:ext uri="{FF2B5EF4-FFF2-40B4-BE49-F238E27FC236}">
                <a16:creationId xmlns:a16="http://schemas.microsoft.com/office/drawing/2014/main" id="{145FF40B-9ED2-47E4-B27D-1802532C68F5}"/>
              </a:ext>
            </a:extLst>
          </p:cNvPr>
          <p:cNvSpPr/>
          <p:nvPr/>
        </p:nvSpPr>
        <p:spPr>
          <a:xfrm>
            <a:off x="6539972" y="3747751"/>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9" name="楕円 48">
            <a:extLst>
              <a:ext uri="{FF2B5EF4-FFF2-40B4-BE49-F238E27FC236}">
                <a16:creationId xmlns:a16="http://schemas.microsoft.com/office/drawing/2014/main" id="{54C7085C-58F1-40BC-A4D0-4A2938653208}"/>
              </a:ext>
            </a:extLst>
          </p:cNvPr>
          <p:cNvSpPr/>
          <p:nvPr/>
        </p:nvSpPr>
        <p:spPr>
          <a:xfrm>
            <a:off x="7439519" y="3753039"/>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0" name="楕円 49">
            <a:extLst>
              <a:ext uri="{FF2B5EF4-FFF2-40B4-BE49-F238E27FC236}">
                <a16:creationId xmlns:a16="http://schemas.microsoft.com/office/drawing/2014/main" id="{39505695-259C-4B94-A62B-612735E8445F}"/>
              </a:ext>
            </a:extLst>
          </p:cNvPr>
          <p:cNvSpPr/>
          <p:nvPr/>
        </p:nvSpPr>
        <p:spPr>
          <a:xfrm>
            <a:off x="8368632" y="3742382"/>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1" name="楕円 50">
            <a:extLst>
              <a:ext uri="{FF2B5EF4-FFF2-40B4-BE49-F238E27FC236}">
                <a16:creationId xmlns:a16="http://schemas.microsoft.com/office/drawing/2014/main" id="{B8BDE130-563E-45AE-92D0-B5A3843E5367}"/>
              </a:ext>
            </a:extLst>
          </p:cNvPr>
          <p:cNvSpPr/>
          <p:nvPr/>
        </p:nvSpPr>
        <p:spPr>
          <a:xfrm>
            <a:off x="9295555" y="376459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2" name="楕円 51">
            <a:extLst>
              <a:ext uri="{FF2B5EF4-FFF2-40B4-BE49-F238E27FC236}">
                <a16:creationId xmlns:a16="http://schemas.microsoft.com/office/drawing/2014/main" id="{63D5E4E6-3BA3-4056-B255-BB437624EA1F}"/>
              </a:ext>
            </a:extLst>
          </p:cNvPr>
          <p:cNvSpPr/>
          <p:nvPr/>
        </p:nvSpPr>
        <p:spPr>
          <a:xfrm>
            <a:off x="10206869" y="3753039"/>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3" name="楕円 52">
            <a:extLst>
              <a:ext uri="{FF2B5EF4-FFF2-40B4-BE49-F238E27FC236}">
                <a16:creationId xmlns:a16="http://schemas.microsoft.com/office/drawing/2014/main" id="{E675B31D-A443-44F4-9FD0-6CD37CD3B538}"/>
              </a:ext>
            </a:extLst>
          </p:cNvPr>
          <p:cNvSpPr/>
          <p:nvPr/>
        </p:nvSpPr>
        <p:spPr>
          <a:xfrm>
            <a:off x="11118183" y="372892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4" name="楕円 53">
            <a:extLst>
              <a:ext uri="{FF2B5EF4-FFF2-40B4-BE49-F238E27FC236}">
                <a16:creationId xmlns:a16="http://schemas.microsoft.com/office/drawing/2014/main" id="{A811DCAA-99BD-4B65-A316-818E6ECB92D5}"/>
              </a:ext>
            </a:extLst>
          </p:cNvPr>
          <p:cNvSpPr/>
          <p:nvPr/>
        </p:nvSpPr>
        <p:spPr>
          <a:xfrm>
            <a:off x="3749939" y="372748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5" name="楕円 54">
            <a:extLst>
              <a:ext uri="{FF2B5EF4-FFF2-40B4-BE49-F238E27FC236}">
                <a16:creationId xmlns:a16="http://schemas.microsoft.com/office/drawing/2014/main" id="{F27AF656-A4E1-45AD-88B1-4A483F5D595B}"/>
              </a:ext>
            </a:extLst>
          </p:cNvPr>
          <p:cNvSpPr/>
          <p:nvPr/>
        </p:nvSpPr>
        <p:spPr>
          <a:xfrm>
            <a:off x="2835068" y="3731926"/>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6" name="楕円 55">
            <a:extLst>
              <a:ext uri="{FF2B5EF4-FFF2-40B4-BE49-F238E27FC236}">
                <a16:creationId xmlns:a16="http://schemas.microsoft.com/office/drawing/2014/main" id="{B302CAA6-2656-4DAA-BCB3-3586844E9385}"/>
              </a:ext>
            </a:extLst>
          </p:cNvPr>
          <p:cNvSpPr/>
          <p:nvPr/>
        </p:nvSpPr>
        <p:spPr>
          <a:xfrm>
            <a:off x="1900645" y="3769253"/>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7" name="正方形/長方形 56">
            <a:extLst>
              <a:ext uri="{FF2B5EF4-FFF2-40B4-BE49-F238E27FC236}">
                <a16:creationId xmlns:a16="http://schemas.microsoft.com/office/drawing/2014/main" id="{89746171-F52E-43DA-8FC0-614DCE3C478B}"/>
              </a:ext>
            </a:extLst>
          </p:cNvPr>
          <p:cNvSpPr/>
          <p:nvPr/>
        </p:nvSpPr>
        <p:spPr>
          <a:xfrm rot="19840481">
            <a:off x="2026370" y="421232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データ取引市場</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BFB40322-F446-47D2-9E3A-DEBD2AA8F0A4}"/>
              </a:ext>
            </a:extLst>
          </p:cNvPr>
          <p:cNvSpPr/>
          <p:nvPr/>
        </p:nvSpPr>
        <p:spPr>
          <a:xfrm rot="19840481">
            <a:off x="1137788" y="4229840"/>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自治体</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スマートシティ</a:t>
            </a:r>
            <a:r>
              <a:rPr lang="en-US" altLang="ja-JP" sz="1400">
                <a:solidFill>
                  <a:schemeClr val="tx1"/>
                </a:solidFill>
                <a:latin typeface="Meiryo UI" panose="020B0604030504040204" pitchFamily="50" charset="-128"/>
                <a:ea typeface="Meiryo UI" panose="020B0604030504040204" pitchFamily="50" charset="-128"/>
              </a:rPr>
              <a:t>)</a:t>
            </a:r>
          </a:p>
        </p:txBody>
      </p:sp>
      <p:sp>
        <p:nvSpPr>
          <p:cNvPr id="59" name="正方形/長方形 58">
            <a:extLst>
              <a:ext uri="{FF2B5EF4-FFF2-40B4-BE49-F238E27FC236}">
                <a16:creationId xmlns:a16="http://schemas.microsoft.com/office/drawing/2014/main" id="{DAEEDBEE-2330-4766-8C45-1F67762EEB96}"/>
              </a:ext>
            </a:extLst>
          </p:cNvPr>
          <p:cNvSpPr/>
          <p:nvPr/>
        </p:nvSpPr>
        <p:spPr>
          <a:xfrm rot="19840481">
            <a:off x="193838" y="4214469"/>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en-US" altLang="ja-JP" sz="1400">
                <a:solidFill>
                  <a:schemeClr val="tx1"/>
                </a:solidFill>
                <a:latin typeface="Meiryo UI" panose="020B0604030504040204" pitchFamily="50" charset="-128"/>
                <a:ea typeface="Meiryo UI" panose="020B0604030504040204" pitchFamily="50" charset="-128"/>
              </a:rPr>
              <a:t>GAIA-X/IDS </a:t>
            </a:r>
          </a:p>
        </p:txBody>
      </p:sp>
    </p:spTree>
    <p:extLst>
      <p:ext uri="{BB962C8B-B14F-4D97-AF65-F5344CB8AC3E}">
        <p14:creationId xmlns:p14="http://schemas.microsoft.com/office/powerpoint/2010/main" val="2739914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2A7BC4-98C3-402F-875A-2015166CED3A}"/>
              </a:ext>
            </a:extLst>
          </p:cNvPr>
          <p:cNvPicPr>
            <a:picLocks noChangeAspect="1"/>
          </p:cNvPicPr>
          <p:nvPr/>
        </p:nvPicPr>
        <p:blipFill>
          <a:blip r:embed="rId2"/>
          <a:stretch>
            <a:fillRect/>
          </a:stretch>
        </p:blipFill>
        <p:spPr>
          <a:xfrm>
            <a:off x="395940" y="675928"/>
            <a:ext cx="6473623" cy="5652059"/>
          </a:xfrm>
          <a:prstGeom prst="rect">
            <a:avLst/>
          </a:prstGeom>
        </p:spPr>
      </p:pic>
      <p:sp>
        <p:nvSpPr>
          <p:cNvPr id="4" name="テキスト ボックス 3">
            <a:extLst>
              <a:ext uri="{FF2B5EF4-FFF2-40B4-BE49-F238E27FC236}">
                <a16:creationId xmlns:a16="http://schemas.microsoft.com/office/drawing/2014/main" id="{EE08D965-C1C6-4009-AD91-B64B897016C5}"/>
              </a:ext>
            </a:extLst>
          </p:cNvPr>
          <p:cNvSpPr txBox="1"/>
          <p:nvPr/>
        </p:nvSpPr>
        <p:spPr>
          <a:xfrm>
            <a:off x="584200" y="6370763"/>
            <a:ext cx="5252006" cy="395869"/>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出典：総務省（</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）「デジタルデータの経済的価値の計測と活用の現状に関する調査研究」</a:t>
            </a:r>
            <a:endPar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https://www.soumu.go.jp/johotsusintokei/linkdata/r02_05_houkoku.pdf</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テキスト ボックス 5">
            <a:extLst>
              <a:ext uri="{FF2B5EF4-FFF2-40B4-BE49-F238E27FC236}">
                <a16:creationId xmlns:a16="http://schemas.microsoft.com/office/drawing/2014/main" id="{80B7CF6A-78B9-450C-92A1-59746C7D7488}"/>
              </a:ext>
            </a:extLst>
          </p:cNvPr>
          <p:cNvSpPr txBox="1"/>
          <p:nvPr/>
        </p:nvSpPr>
        <p:spPr>
          <a:xfrm>
            <a:off x="4605852" y="833243"/>
            <a:ext cx="747131" cy="169277"/>
          </a:xfrm>
          <a:prstGeom prst="rect">
            <a:avLst/>
          </a:prstGeom>
          <a:solidFill>
            <a:schemeClr val="bg1"/>
          </a:solidFill>
        </p:spPr>
        <p:txBody>
          <a:bodyPr wrap="square" lIns="0" tIns="0" rIns="0" bIns="0" rtlCol="0">
            <a:spAutoFit/>
          </a:bodyPr>
          <a:lstStyle/>
          <a:p>
            <a:pPr algn="l"/>
            <a:r>
              <a:rPr kumimoji="1" lang="en-US" altLang="ja-JP" sz="1100">
                <a:latin typeface="Meiryo UI" panose="020B0604030504040204" pitchFamily="50" charset="-128"/>
                <a:ea typeface="Meiryo UI" panose="020B0604030504040204" pitchFamily="50" charset="-128"/>
              </a:rPr>
              <a:t>2020</a:t>
            </a:r>
            <a:r>
              <a:rPr kumimoji="1" lang="ja-JP" altLang="en-US" sz="1100">
                <a:latin typeface="Meiryo UI" panose="020B0604030504040204" pitchFamily="50" charset="-128"/>
                <a:ea typeface="Meiryo UI" panose="020B0604030504040204" pitchFamily="50" charset="-128"/>
              </a:rPr>
              <a:t>年</a:t>
            </a:r>
          </a:p>
        </p:txBody>
      </p:sp>
      <p:sp>
        <p:nvSpPr>
          <p:cNvPr id="7" name="テキスト ボックス 6">
            <a:extLst>
              <a:ext uri="{FF2B5EF4-FFF2-40B4-BE49-F238E27FC236}">
                <a16:creationId xmlns:a16="http://schemas.microsoft.com/office/drawing/2014/main" id="{B64CF70B-DB7E-462B-9EE0-B0FCBBD00EF9}"/>
              </a:ext>
            </a:extLst>
          </p:cNvPr>
          <p:cNvSpPr txBox="1"/>
          <p:nvPr/>
        </p:nvSpPr>
        <p:spPr>
          <a:xfrm>
            <a:off x="3568789" y="833243"/>
            <a:ext cx="596812" cy="169277"/>
          </a:xfrm>
          <a:prstGeom prst="rect">
            <a:avLst/>
          </a:prstGeom>
          <a:solidFill>
            <a:schemeClr val="bg1"/>
          </a:solidFill>
        </p:spPr>
        <p:txBody>
          <a:bodyPr wrap="square" lIns="0" tIns="0" rIns="0" bIns="0" rtlCol="0">
            <a:spAutoFit/>
          </a:bodyPr>
          <a:lstStyle/>
          <a:p>
            <a:pPr algn="l"/>
            <a:r>
              <a:rPr kumimoji="1" lang="en-US" altLang="ja-JP" sz="1100">
                <a:latin typeface="Meiryo UI" panose="020B0604030504040204" pitchFamily="50" charset="-128"/>
                <a:ea typeface="Meiryo UI" panose="020B0604030504040204" pitchFamily="50" charset="-128"/>
              </a:rPr>
              <a:t>2015</a:t>
            </a:r>
            <a:r>
              <a:rPr kumimoji="1" lang="ja-JP" altLang="en-US" sz="1100">
                <a:latin typeface="Meiryo UI" panose="020B0604030504040204" pitchFamily="50" charset="-128"/>
                <a:ea typeface="Meiryo UI" panose="020B0604030504040204" pitchFamily="50" charset="-128"/>
              </a:rPr>
              <a:t>年</a:t>
            </a:r>
          </a:p>
        </p:txBody>
      </p:sp>
      <p:sp>
        <p:nvSpPr>
          <p:cNvPr id="8" name="テキスト ボックス 7">
            <a:extLst>
              <a:ext uri="{FF2B5EF4-FFF2-40B4-BE49-F238E27FC236}">
                <a16:creationId xmlns:a16="http://schemas.microsoft.com/office/drawing/2014/main" id="{312828BC-3F62-4311-A6D6-F75925EF3D64}"/>
              </a:ext>
            </a:extLst>
          </p:cNvPr>
          <p:cNvSpPr txBox="1"/>
          <p:nvPr/>
        </p:nvSpPr>
        <p:spPr>
          <a:xfrm>
            <a:off x="6869563" y="5750906"/>
            <a:ext cx="4658610" cy="577081"/>
          </a:xfrm>
          <a:prstGeom prst="rect">
            <a:avLst/>
          </a:prstGeom>
          <a:noFill/>
        </p:spPr>
        <p:txBody>
          <a:bodyPr wrap="square">
            <a:spAutoFit/>
          </a:bodyPr>
          <a:lstStyle/>
          <a:p>
            <a:r>
              <a:rPr lang="en-US" altLang="ja-JP" sz="1050">
                <a:latin typeface="Meiryo UI" panose="020B0604030504040204" pitchFamily="50" charset="-128"/>
                <a:ea typeface="Meiryo UI" panose="020B0604030504040204" pitchFamily="50" charset="-128"/>
              </a:rPr>
              <a:t>Web</a:t>
            </a:r>
            <a:r>
              <a:rPr lang="ja-JP" altLang="en-US" sz="1050">
                <a:latin typeface="Meiryo UI" panose="020B0604030504040204" pitchFamily="50" charset="-128"/>
                <a:ea typeface="Meiryo UI" panose="020B0604030504040204" pitchFamily="50" charset="-128"/>
              </a:rPr>
              <a:t>アンケート調査会社が保有する就業者モニター（企業の従業員）から、 勤めている企業におけるデータ利活用の取組について把握しているモニターを 抽出（</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企業</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回答）。</a:t>
            </a:r>
            <a:r>
              <a:rPr lang="en-US" altLang="ja-JP" sz="1050">
                <a:latin typeface="Meiryo UI" panose="020B0604030504040204" pitchFamily="50" charset="-128"/>
                <a:ea typeface="Meiryo UI" panose="020B0604030504040204" pitchFamily="50" charset="-128"/>
              </a:rPr>
              <a:t>N=2003</a:t>
            </a:r>
            <a:r>
              <a:rPr lang="ja-JP" altLang="en-US" sz="1050">
                <a:latin typeface="Meiryo UI" panose="020B0604030504040204" pitchFamily="50" charset="-128"/>
                <a:ea typeface="Meiryo UI" panose="020B0604030504040204" pitchFamily="50" charset="-128"/>
              </a:rPr>
              <a:t>企業</a:t>
            </a:r>
          </a:p>
        </p:txBody>
      </p:sp>
      <p:sp>
        <p:nvSpPr>
          <p:cNvPr id="9" name="テキスト プレースホルダー 2">
            <a:extLst>
              <a:ext uri="{FF2B5EF4-FFF2-40B4-BE49-F238E27FC236}">
                <a16:creationId xmlns:a16="http://schemas.microsoft.com/office/drawing/2014/main" id="{5EEB0543-866E-40B3-9639-00DA77351CE9}"/>
              </a:ext>
            </a:extLst>
          </p:cNvPr>
          <p:cNvSpPr>
            <a:spLocks noGrp="1"/>
          </p:cNvSpPr>
          <p:nvPr>
            <p:ph type="body" sz="quarter" idx="13"/>
          </p:nvPr>
        </p:nvSpPr>
        <p:spPr>
          <a:xfrm>
            <a:off x="227013" y="77822"/>
            <a:ext cx="11724494" cy="464472"/>
          </a:xfrm>
        </p:spPr>
        <p:txBody>
          <a:bodyPr>
            <a:normAutofit lnSpcReduction="10000"/>
          </a:bodyPr>
          <a:lstStyle/>
          <a:p>
            <a:r>
              <a:rPr lang="en-US" altLang="ja-JP"/>
              <a:t>1.1</a:t>
            </a:r>
            <a:r>
              <a:rPr kumimoji="1" lang="ja-JP" altLang="en-US"/>
              <a:t>．分析に活用されているデータの種類</a:t>
            </a:r>
            <a:endParaRPr lang="ja-JP" altLang="en-US"/>
          </a:p>
        </p:txBody>
      </p:sp>
      <p:sp>
        <p:nvSpPr>
          <p:cNvPr id="11" name="正方形/長方形 10">
            <a:extLst>
              <a:ext uri="{FF2B5EF4-FFF2-40B4-BE49-F238E27FC236}">
                <a16:creationId xmlns:a16="http://schemas.microsoft.com/office/drawing/2014/main" id="{97F20559-8420-4DCF-814D-C9772862420E}"/>
              </a:ext>
            </a:extLst>
          </p:cNvPr>
          <p:cNvSpPr/>
          <p:nvPr/>
        </p:nvSpPr>
        <p:spPr>
          <a:xfrm>
            <a:off x="7023100" y="743661"/>
            <a:ext cx="4928407" cy="147732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2015</a:t>
            </a:r>
            <a:r>
              <a:rPr lang="ja-JP" altLang="en-US" sz="1800">
                <a:solidFill>
                  <a:schemeClr val="bg1"/>
                </a:solidFill>
                <a:latin typeface="Meiryo UI" panose="020B0604030504040204" pitchFamily="50" charset="-128"/>
                <a:ea typeface="Meiryo UI" panose="020B0604030504040204" pitchFamily="50" charset="-128"/>
              </a:rPr>
              <a:t>年と比較して、</a:t>
            </a:r>
            <a:r>
              <a:rPr lang="en-US" altLang="ja-JP" sz="1800">
                <a:solidFill>
                  <a:schemeClr val="bg1"/>
                </a:solidFill>
                <a:latin typeface="Meiryo UI" panose="020B0604030504040204" pitchFamily="50" charset="-128"/>
                <a:ea typeface="Meiryo UI" panose="020B0604030504040204" pitchFamily="50" charset="-128"/>
              </a:rPr>
              <a:t>2020</a:t>
            </a:r>
            <a:r>
              <a:rPr lang="ja-JP" altLang="en-US" sz="1800">
                <a:solidFill>
                  <a:schemeClr val="bg1"/>
                </a:solidFill>
                <a:latin typeface="Meiryo UI" panose="020B0604030504040204" pitchFamily="50" charset="-128"/>
                <a:ea typeface="Meiryo UI" panose="020B0604030504040204" pitchFamily="50" charset="-128"/>
              </a:rPr>
              <a:t>年度では、</a:t>
            </a:r>
            <a:r>
              <a:rPr lang="ja-JP" altLang="en-US">
                <a:solidFill>
                  <a:schemeClr val="bg1"/>
                </a:solidFill>
                <a:latin typeface="Meiryo UI" panose="020B0604030504040204" pitchFamily="50" charset="-128"/>
                <a:ea typeface="Meiryo UI" panose="020B0604030504040204" pitchFamily="50" charset="-128"/>
              </a:rPr>
              <a:t>販売記録データのほか、アクセスログ、</a:t>
            </a:r>
            <a:r>
              <a:rPr lang="en-US" altLang="ja-JP">
                <a:solidFill>
                  <a:schemeClr val="bg1"/>
                </a:solidFill>
                <a:latin typeface="Meiryo UI" panose="020B0604030504040204" pitchFamily="50" charset="-128"/>
                <a:ea typeface="Meiryo UI" panose="020B0604030504040204" pitchFamily="50" charset="-128"/>
              </a:rPr>
              <a:t>SNS</a:t>
            </a:r>
            <a:r>
              <a:rPr lang="ja-JP" altLang="en-US">
                <a:solidFill>
                  <a:schemeClr val="bg1"/>
                </a:solidFill>
                <a:latin typeface="Meiryo UI" panose="020B0604030504040204" pitchFamily="50" charset="-128"/>
                <a:ea typeface="Meiryo UI" panose="020B0604030504040204" pitchFamily="50" charset="-128"/>
              </a:rPr>
              <a:t>データや</a:t>
            </a:r>
            <a:r>
              <a:rPr lang="en-US" altLang="ja-JP">
                <a:solidFill>
                  <a:schemeClr val="bg1"/>
                </a:solidFill>
                <a:latin typeface="Meiryo UI" panose="020B0604030504040204" pitchFamily="50" charset="-128"/>
                <a:ea typeface="Meiryo UI" panose="020B0604030504040204" pitchFamily="50" charset="-128"/>
              </a:rPr>
              <a:t>GPS</a:t>
            </a:r>
            <a:r>
              <a:rPr lang="ja-JP" altLang="en-US">
                <a:solidFill>
                  <a:schemeClr val="bg1"/>
                </a:solidFill>
                <a:latin typeface="Meiryo UI" panose="020B0604030504040204" pitchFamily="50" charset="-128"/>
                <a:ea typeface="Meiryo UI" panose="020B0604030504040204" pitchFamily="50" charset="-128"/>
              </a:rPr>
              <a:t>データ等のデータ活用が大きく進展。</a:t>
            </a:r>
            <a:endParaRPr lang="en-US" altLang="ja-JP">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マーケティングによる販売力強化や商品開発のため、今後もデータ活用は進むと思われる。</a:t>
            </a:r>
          </a:p>
        </p:txBody>
      </p:sp>
    </p:spTree>
    <p:extLst>
      <p:ext uri="{BB962C8B-B14F-4D97-AF65-F5344CB8AC3E}">
        <p14:creationId xmlns:p14="http://schemas.microsoft.com/office/powerpoint/2010/main" val="3156414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1B15046-BD34-4EAB-8A73-EA062D8203E6}"/>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データ活用により、将来予測に基づくリスク回避、労働力の代替が可能となり、生産性が向上。</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サービスの高度化につながり、</a:t>
            </a:r>
            <a:r>
              <a:rPr lang="ja-JP" altLang="en-US" sz="1800">
                <a:solidFill>
                  <a:schemeClr val="bg1"/>
                </a:solidFill>
                <a:latin typeface="Meiryo UI" panose="020B0604030504040204" pitchFamily="50" charset="-128"/>
                <a:ea typeface="Meiryo UI" panose="020B0604030504040204" pitchFamily="50" charset="-128"/>
              </a:rPr>
              <a:t>便利で快適なサービスの提供を可能とする。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これらデータの高度な活用を実現するためには、自由で安心なデータの流通がカギ。</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4631F05A-860F-4195-A765-1AD83BD140DD}"/>
              </a:ext>
            </a:extLst>
          </p:cNvPr>
          <p:cNvSpPr/>
          <p:nvPr/>
        </p:nvSpPr>
        <p:spPr bwMode="auto">
          <a:xfrm>
            <a:off x="9234726" y="2775959"/>
            <a:ext cx="2318670" cy="3448951"/>
          </a:xfrm>
          <a:prstGeom prst="roundRect">
            <a:avLst/>
          </a:prstGeom>
          <a:solidFill>
            <a:schemeClr val="accent1">
              <a:lumMod val="40000"/>
              <a:lumOff val="60000"/>
            </a:schemeClr>
          </a:solidFill>
          <a:ln w="9525">
            <a:noFill/>
            <a:miter lim="800000"/>
            <a:headEnd/>
            <a:tailEnd/>
          </a:ln>
          <a:effectLst/>
        </p:spPr>
        <p:txBody>
          <a:bodyPr wrap="none" rtlCol="0" anchor="ctr" anchorCtr="0">
            <a:noAutofit/>
          </a:bodyPr>
          <a:lstStyle/>
          <a:p>
            <a:pPr algn="ctr"/>
            <a:r>
              <a:rPr lang="en-US" altLang="ja-JP" sz="4400" b="1">
                <a:solidFill>
                  <a:srgbClr val="FF0000"/>
                </a:solidFill>
                <a:latin typeface="Meiryo UI" panose="020B0604030504040204" pitchFamily="50" charset="-128"/>
                <a:ea typeface="Meiryo UI" panose="020B0604030504040204" pitchFamily="50" charset="-128"/>
              </a:rPr>
              <a:t>D</a:t>
            </a:r>
            <a:r>
              <a:rPr lang="en-US" altLang="ja-JP" sz="4400" b="1">
                <a:solidFill>
                  <a:schemeClr val="tx1"/>
                </a:solidFill>
                <a:latin typeface="Meiryo UI" panose="020B0604030504040204" pitchFamily="50" charset="-128"/>
                <a:ea typeface="Meiryo UI" panose="020B0604030504040204" pitchFamily="50" charset="-128"/>
              </a:rPr>
              <a:t>ata</a:t>
            </a:r>
          </a:p>
          <a:p>
            <a:pPr algn="ctr"/>
            <a:r>
              <a:rPr lang="en-US" altLang="ja-JP" sz="4400" b="1">
                <a:solidFill>
                  <a:srgbClr val="FF0000"/>
                </a:solidFill>
                <a:latin typeface="Meiryo UI" panose="020B0604030504040204" pitchFamily="50" charset="-128"/>
                <a:ea typeface="Meiryo UI" panose="020B0604030504040204" pitchFamily="50" charset="-128"/>
              </a:rPr>
              <a:t>F</a:t>
            </a:r>
            <a:r>
              <a:rPr lang="en-US" altLang="ja-JP" sz="4400" b="1">
                <a:solidFill>
                  <a:schemeClr val="tx1"/>
                </a:solidFill>
                <a:latin typeface="Meiryo UI" panose="020B0604030504040204" pitchFamily="50" charset="-128"/>
                <a:ea typeface="Meiryo UI" panose="020B0604030504040204" pitchFamily="50" charset="-128"/>
              </a:rPr>
              <a:t>ree</a:t>
            </a:r>
          </a:p>
          <a:p>
            <a:pPr algn="ctr"/>
            <a:r>
              <a:rPr lang="en-US" altLang="ja-JP" sz="4400" b="1">
                <a:solidFill>
                  <a:srgbClr val="FF0000"/>
                </a:solidFill>
                <a:latin typeface="Meiryo UI" panose="020B0604030504040204" pitchFamily="50" charset="-128"/>
                <a:ea typeface="Meiryo UI" panose="020B0604030504040204" pitchFamily="50" charset="-128"/>
              </a:rPr>
              <a:t>F</a:t>
            </a:r>
            <a:r>
              <a:rPr lang="en-US" altLang="ja-JP" sz="4400" b="1">
                <a:solidFill>
                  <a:schemeClr val="tx1"/>
                </a:solidFill>
                <a:latin typeface="Meiryo UI" panose="020B0604030504040204" pitchFamily="50" charset="-128"/>
                <a:ea typeface="Meiryo UI" panose="020B0604030504040204" pitchFamily="50" charset="-128"/>
              </a:rPr>
              <a:t>low</a:t>
            </a:r>
          </a:p>
          <a:p>
            <a:pPr algn="ctr"/>
            <a:r>
              <a:rPr lang="en-US" altLang="ja-JP" sz="3600" b="1">
                <a:solidFill>
                  <a:schemeClr val="tx1"/>
                </a:solidFill>
                <a:latin typeface="Meiryo UI" panose="020B0604030504040204" pitchFamily="50" charset="-128"/>
                <a:ea typeface="Meiryo UI" panose="020B0604030504040204" pitchFamily="50" charset="-128"/>
              </a:rPr>
              <a:t>with</a:t>
            </a:r>
          </a:p>
          <a:p>
            <a:pPr algn="ctr"/>
            <a:r>
              <a:rPr lang="en-US" altLang="ja-JP" sz="4400" b="1">
                <a:solidFill>
                  <a:srgbClr val="FF0000"/>
                </a:solidFill>
                <a:latin typeface="Meiryo UI" panose="020B0604030504040204" pitchFamily="50" charset="-128"/>
                <a:ea typeface="Meiryo UI" panose="020B0604030504040204" pitchFamily="50" charset="-128"/>
              </a:rPr>
              <a:t>T</a:t>
            </a:r>
            <a:r>
              <a:rPr lang="en-US" altLang="ja-JP" sz="4400" b="1">
                <a:solidFill>
                  <a:schemeClr val="tx1"/>
                </a:solidFill>
                <a:latin typeface="Meiryo UI" panose="020B0604030504040204" pitchFamily="50" charset="-128"/>
                <a:ea typeface="Meiryo UI" panose="020B0604030504040204" pitchFamily="50" charset="-128"/>
              </a:rPr>
              <a:t>rust</a:t>
            </a:r>
            <a:endParaRPr lang="ja-JP" altLang="en-US" sz="4400" b="1">
              <a:solidFill>
                <a:schemeClr val="tx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CBA1039-2062-4072-8840-2A7B68A7DE78}"/>
              </a:ext>
            </a:extLst>
          </p:cNvPr>
          <p:cNvSpPr txBox="1"/>
          <p:nvPr/>
        </p:nvSpPr>
        <p:spPr>
          <a:xfrm>
            <a:off x="8964615" y="1651398"/>
            <a:ext cx="2588780" cy="1077218"/>
          </a:xfrm>
          <a:prstGeom prst="rect">
            <a:avLst/>
          </a:prstGeom>
          <a:noFill/>
        </p:spPr>
        <p:txBody>
          <a:bodyPr wrap="square" rtlCol="0">
            <a:spAutoFit/>
          </a:bodyPr>
          <a:lstStyle/>
          <a:p>
            <a:pPr algn="ctr"/>
            <a:r>
              <a:rPr lang="ja-JP" altLang="en-US" sz="3200" b="1">
                <a:solidFill>
                  <a:schemeClr val="tx1"/>
                </a:solidFill>
                <a:latin typeface="Meiryo UI" panose="020B0604030504040204" pitchFamily="50" charset="-128"/>
                <a:ea typeface="Meiryo UI" panose="020B0604030504040204" pitchFamily="50" charset="-128"/>
              </a:rPr>
              <a:t>実現に向けた課題</a:t>
            </a:r>
            <a:endParaRPr lang="en-US" altLang="ja-JP" sz="3200" b="1">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820DD254-55D7-4012-820A-4D65724119EE}"/>
              </a:ext>
            </a:extLst>
          </p:cNvPr>
          <p:cNvSpPr txBox="1"/>
          <p:nvPr/>
        </p:nvSpPr>
        <p:spPr>
          <a:xfrm>
            <a:off x="1809751" y="1699129"/>
            <a:ext cx="5676192" cy="584775"/>
          </a:xfrm>
          <a:prstGeom prst="rect">
            <a:avLst/>
          </a:prstGeom>
          <a:noFill/>
        </p:spPr>
        <p:txBody>
          <a:bodyPr wrap="square" rtlCol="0">
            <a:spAutoFit/>
          </a:bodyPr>
          <a:lstStyle/>
          <a:p>
            <a:pPr algn="ctr"/>
            <a:r>
              <a:rPr lang="ja-JP" altLang="en-US" sz="3200" b="1">
                <a:solidFill>
                  <a:schemeClr val="tx1"/>
                </a:solidFill>
                <a:latin typeface="Meiryo UI" panose="020B0604030504040204" pitchFamily="50" charset="-128"/>
                <a:ea typeface="Meiryo UI" panose="020B0604030504040204" pitchFamily="50" charset="-128"/>
              </a:rPr>
              <a:t>データ活用がもたらす社会価値</a:t>
            </a:r>
            <a:endParaRPr lang="en-US" altLang="ja-JP" sz="3200" b="1">
              <a:solidFill>
                <a:schemeClr val="tx1"/>
              </a:solidFill>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2A973000-1226-4A69-957E-D1F847226DE1}"/>
              </a:ext>
            </a:extLst>
          </p:cNvPr>
          <p:cNvGrpSpPr/>
          <p:nvPr/>
        </p:nvGrpSpPr>
        <p:grpSpPr>
          <a:xfrm>
            <a:off x="490654" y="2314313"/>
            <a:ext cx="7868041" cy="4342060"/>
            <a:chOff x="464740" y="3118082"/>
            <a:chExt cx="5160939" cy="2990772"/>
          </a:xfrm>
        </p:grpSpPr>
        <p:sp>
          <p:nvSpPr>
            <p:cNvPr id="9" name="四角形: 角を丸くする 8">
              <a:extLst>
                <a:ext uri="{FF2B5EF4-FFF2-40B4-BE49-F238E27FC236}">
                  <a16:creationId xmlns:a16="http://schemas.microsoft.com/office/drawing/2014/main" id="{93DC209C-FDB6-4201-A7CC-92BAD2BFCC9E}"/>
                </a:ext>
              </a:extLst>
            </p:cNvPr>
            <p:cNvSpPr/>
            <p:nvPr/>
          </p:nvSpPr>
          <p:spPr bwMode="auto">
            <a:xfrm>
              <a:off x="3069679" y="4623898"/>
              <a:ext cx="2556000" cy="1484956"/>
            </a:xfrm>
            <a:prstGeom prst="roundRect">
              <a:avLst>
                <a:gd name="adj" fmla="val 7503"/>
              </a:avLst>
            </a:prstGeom>
            <a:solidFill>
              <a:schemeClr val="accent2">
                <a:lumMod val="75000"/>
              </a:schemeClr>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Digital Medicine</a:t>
              </a:r>
              <a:endParaRPr lang="ja-JP" altLang="en-US" sz="2400" b="1">
                <a:solidFill>
                  <a:schemeClr val="bg1"/>
                </a:solidFill>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C7923951-4FE9-4DC8-B95A-F0E4709F6B84}"/>
                </a:ext>
              </a:extLst>
            </p:cNvPr>
            <p:cNvSpPr/>
            <p:nvPr/>
          </p:nvSpPr>
          <p:spPr bwMode="auto">
            <a:xfrm>
              <a:off x="464740" y="4623898"/>
              <a:ext cx="2556000" cy="1484956"/>
            </a:xfrm>
            <a:prstGeom prst="roundRect">
              <a:avLst>
                <a:gd name="adj" fmla="val 7503"/>
              </a:avLst>
            </a:prstGeom>
            <a:solidFill>
              <a:schemeClr val="accent3">
                <a:lumMod val="75000"/>
              </a:schemeClr>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Digital Twin</a:t>
              </a:r>
              <a:endParaRPr lang="ja-JP" altLang="en-US" sz="2400" b="1">
                <a:solidFill>
                  <a:schemeClr val="bg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5576A203-377F-449A-AD3F-A5878A933E93}"/>
                </a:ext>
              </a:extLst>
            </p:cNvPr>
            <p:cNvSpPr/>
            <p:nvPr/>
          </p:nvSpPr>
          <p:spPr bwMode="auto">
            <a:xfrm>
              <a:off x="3069679" y="3118082"/>
              <a:ext cx="2556000" cy="1484956"/>
            </a:xfrm>
            <a:prstGeom prst="roundRect">
              <a:avLst>
                <a:gd name="adj" fmla="val 7503"/>
              </a:avLst>
            </a:prstGeom>
            <a:solidFill>
              <a:schemeClr val="accent6">
                <a:lumMod val="75000"/>
              </a:schemeClr>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Cybernetic Avatar</a:t>
              </a:r>
              <a:endParaRPr lang="ja-JP" altLang="en-US" sz="2400" b="1">
                <a:solidFill>
                  <a:schemeClr val="bg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26284C3F-0F1C-4AD7-B1F9-C8C17898A270}"/>
                </a:ext>
              </a:extLst>
            </p:cNvPr>
            <p:cNvSpPr/>
            <p:nvPr/>
          </p:nvSpPr>
          <p:spPr bwMode="auto">
            <a:xfrm>
              <a:off x="464740" y="3118082"/>
              <a:ext cx="2556000" cy="1484956"/>
            </a:xfrm>
            <a:prstGeom prst="roundRect">
              <a:avLst>
                <a:gd name="adj" fmla="val 7503"/>
              </a:avLst>
            </a:prstGeom>
            <a:solidFill>
              <a:schemeClr val="tx2"/>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Predictive maintenance</a:t>
              </a:r>
              <a:endParaRPr lang="ja-JP" altLang="en-US" sz="2400" b="1">
                <a:solidFill>
                  <a:schemeClr val="bg1"/>
                </a:solidFill>
                <a:latin typeface="Meiryo UI" panose="020B0604030504040204" pitchFamily="50" charset="-128"/>
                <a:ea typeface="Meiryo UI" panose="020B0604030504040204" pitchFamily="50" charset="-128"/>
              </a:endParaRPr>
            </a:p>
          </p:txBody>
        </p:sp>
        <p:pic>
          <p:nvPicPr>
            <p:cNvPr id="13" name="グラフィックス 12" descr="ロボット ハンド 単色塗りつぶし">
              <a:extLst>
                <a:ext uri="{FF2B5EF4-FFF2-40B4-BE49-F238E27FC236}">
                  <a16:creationId xmlns:a16="http://schemas.microsoft.com/office/drawing/2014/main" id="{1F1D3850-CD10-4524-8AAA-E213EF8AEA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7171" y="3774546"/>
              <a:ext cx="703416" cy="690835"/>
            </a:xfrm>
            <a:prstGeom prst="rect">
              <a:avLst/>
            </a:prstGeom>
          </p:spPr>
        </p:pic>
        <p:pic>
          <p:nvPicPr>
            <p:cNvPr id="14" name="グラフィックス 13" descr="ユーザー 単色塗りつぶし">
              <a:extLst>
                <a:ext uri="{FF2B5EF4-FFF2-40B4-BE49-F238E27FC236}">
                  <a16:creationId xmlns:a16="http://schemas.microsoft.com/office/drawing/2014/main" id="{9E1C8E7E-7C6C-4465-B999-F795E33331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8070" y="3828344"/>
              <a:ext cx="648639" cy="637037"/>
            </a:xfrm>
            <a:prstGeom prst="rect">
              <a:avLst/>
            </a:prstGeom>
          </p:spPr>
        </p:pic>
        <p:pic>
          <p:nvPicPr>
            <p:cNvPr id="15" name="グラフィックス 14" descr="橋の光景 単色塗りつぶし">
              <a:extLst>
                <a:ext uri="{FF2B5EF4-FFF2-40B4-BE49-F238E27FC236}">
                  <a16:creationId xmlns:a16="http://schemas.microsoft.com/office/drawing/2014/main" id="{6F79D6B2-34F2-4C2D-B014-234FE17C68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974" y="3639302"/>
              <a:ext cx="703416" cy="690835"/>
            </a:xfrm>
            <a:prstGeom prst="rect">
              <a:avLst/>
            </a:prstGeom>
          </p:spPr>
        </p:pic>
        <p:pic>
          <p:nvPicPr>
            <p:cNvPr id="16" name="グラフィックス 15" descr="人工知能 単色塗りつぶし">
              <a:extLst>
                <a:ext uri="{FF2B5EF4-FFF2-40B4-BE49-F238E27FC236}">
                  <a16:creationId xmlns:a16="http://schemas.microsoft.com/office/drawing/2014/main" id="{310C7DA2-41B3-4C22-B2B4-FBB20CB130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8249" y="3784650"/>
              <a:ext cx="648639" cy="637037"/>
            </a:xfrm>
            <a:prstGeom prst="rect">
              <a:avLst/>
            </a:prstGeom>
          </p:spPr>
        </p:pic>
        <p:pic>
          <p:nvPicPr>
            <p:cNvPr id="17" name="グラフィックス 16" descr="道路 単色塗りつぶし">
              <a:extLst>
                <a:ext uri="{FF2B5EF4-FFF2-40B4-BE49-F238E27FC236}">
                  <a16:creationId xmlns:a16="http://schemas.microsoft.com/office/drawing/2014/main" id="{50E6583D-B32B-4AEF-8773-DCFF2E865A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3237" y="5062784"/>
              <a:ext cx="569439" cy="559254"/>
            </a:xfrm>
            <a:prstGeom prst="rect">
              <a:avLst/>
            </a:prstGeom>
          </p:spPr>
        </p:pic>
        <p:pic>
          <p:nvPicPr>
            <p:cNvPr id="18" name="グラフィックス 17" descr="雨 単色塗りつぶし">
              <a:extLst>
                <a:ext uri="{FF2B5EF4-FFF2-40B4-BE49-F238E27FC236}">
                  <a16:creationId xmlns:a16="http://schemas.microsoft.com/office/drawing/2014/main" id="{E7F06B6A-35D8-40E7-8057-82D5D317D1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455" y="4917948"/>
              <a:ext cx="503990" cy="494975"/>
            </a:xfrm>
            <a:prstGeom prst="rect">
              <a:avLst/>
            </a:prstGeom>
          </p:spPr>
        </p:pic>
        <p:pic>
          <p:nvPicPr>
            <p:cNvPr id="19" name="グラフィックス 18" descr="歩く 単色塗りつぶし">
              <a:extLst>
                <a:ext uri="{FF2B5EF4-FFF2-40B4-BE49-F238E27FC236}">
                  <a16:creationId xmlns:a16="http://schemas.microsoft.com/office/drawing/2014/main" id="{8C94C9EC-21A1-4957-8C41-4785881BE5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2432" y="5229528"/>
              <a:ext cx="817742" cy="803116"/>
            </a:xfrm>
            <a:prstGeom prst="rect">
              <a:avLst/>
            </a:prstGeom>
          </p:spPr>
        </p:pic>
        <p:sp>
          <p:nvSpPr>
            <p:cNvPr id="20" name="吹き出し: 四角形 19">
              <a:extLst>
                <a:ext uri="{FF2B5EF4-FFF2-40B4-BE49-F238E27FC236}">
                  <a16:creationId xmlns:a16="http://schemas.microsoft.com/office/drawing/2014/main" id="{43E3BC8A-EF0E-47AB-8D6F-FF2E50E62B47}"/>
                </a:ext>
              </a:extLst>
            </p:cNvPr>
            <p:cNvSpPr/>
            <p:nvPr/>
          </p:nvSpPr>
          <p:spPr bwMode="auto">
            <a:xfrm>
              <a:off x="2112653" y="3470762"/>
              <a:ext cx="703416" cy="272335"/>
            </a:xfrm>
            <a:prstGeom prst="wedgeRectCallou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稼働量計測、予防保全</a:t>
              </a:r>
            </a:p>
          </p:txBody>
        </p:sp>
        <p:sp>
          <p:nvSpPr>
            <p:cNvPr id="21" name="吹き出し: 四角形 20">
              <a:extLst>
                <a:ext uri="{FF2B5EF4-FFF2-40B4-BE49-F238E27FC236}">
                  <a16:creationId xmlns:a16="http://schemas.microsoft.com/office/drawing/2014/main" id="{273D1A2C-B341-4A0C-ABA4-E9EF187ECD98}"/>
                </a:ext>
              </a:extLst>
            </p:cNvPr>
            <p:cNvSpPr/>
            <p:nvPr/>
          </p:nvSpPr>
          <p:spPr bwMode="auto">
            <a:xfrm>
              <a:off x="790785" y="3441199"/>
              <a:ext cx="703416" cy="272335"/>
            </a:xfrm>
            <a:prstGeom prst="wedgeRectCallou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点検データから劣化損傷分析</a:t>
              </a:r>
            </a:p>
          </p:txBody>
        </p:sp>
        <p:sp>
          <p:nvSpPr>
            <p:cNvPr id="22" name="吹き出し: 四角形 21">
              <a:extLst>
                <a:ext uri="{FF2B5EF4-FFF2-40B4-BE49-F238E27FC236}">
                  <a16:creationId xmlns:a16="http://schemas.microsoft.com/office/drawing/2014/main" id="{6F7CD5B2-498E-4650-9AB6-68A5C8FECCE7}"/>
                </a:ext>
              </a:extLst>
            </p:cNvPr>
            <p:cNvSpPr/>
            <p:nvPr/>
          </p:nvSpPr>
          <p:spPr bwMode="auto">
            <a:xfrm>
              <a:off x="3346784" y="3396264"/>
              <a:ext cx="1084233" cy="367526"/>
            </a:xfrm>
            <a:prstGeom prst="wedgeRectCallout">
              <a:avLst>
                <a:gd name="adj1" fmla="val 20631"/>
                <a:gd name="adj2" fmla="val 8239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個人の判断を学習したアバターが本人に代わり商品を選択、提案</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867821BD-B7D6-49FA-AEE0-9C7F0BAC5191}"/>
                </a:ext>
              </a:extLst>
            </p:cNvPr>
            <p:cNvSpPr/>
            <p:nvPr/>
          </p:nvSpPr>
          <p:spPr bwMode="auto">
            <a:xfrm>
              <a:off x="1034560" y="4214829"/>
              <a:ext cx="703416" cy="272335"/>
            </a:xfrm>
            <a:prstGeom prst="wedgeRectCallout">
              <a:avLst>
                <a:gd name="adj1" fmla="val -27557"/>
                <a:gd name="adj2" fmla="val -88014"/>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崩落予兆検知</a:t>
              </a:r>
            </a:p>
          </p:txBody>
        </p:sp>
        <p:sp>
          <p:nvSpPr>
            <p:cNvPr id="24" name="吹き出し: 四角形 23">
              <a:extLst>
                <a:ext uri="{FF2B5EF4-FFF2-40B4-BE49-F238E27FC236}">
                  <a16:creationId xmlns:a16="http://schemas.microsoft.com/office/drawing/2014/main" id="{9E40EB1A-32F5-4861-A316-F267E8AB50D5}"/>
                </a:ext>
              </a:extLst>
            </p:cNvPr>
            <p:cNvSpPr/>
            <p:nvPr/>
          </p:nvSpPr>
          <p:spPr bwMode="auto">
            <a:xfrm>
              <a:off x="2112653" y="4294314"/>
              <a:ext cx="822940" cy="254746"/>
            </a:xfrm>
            <a:prstGeom prst="wedgeRectCallout">
              <a:avLst>
                <a:gd name="adj1" fmla="val -27557"/>
                <a:gd name="adj2" fmla="val -88014"/>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部品の最適交換、</a:t>
              </a:r>
              <a:endParaRPr lang="en-US" altLang="ja-JP" sz="1050">
                <a:solidFill>
                  <a:schemeClr val="tx1"/>
                </a:solidFill>
                <a:latin typeface="Meiryo UI" panose="020B0604030504040204" pitchFamily="50" charset="-128"/>
                <a:ea typeface="Meiryo UI" panose="020B0604030504040204" pitchFamily="50" charset="-128"/>
              </a:endParaRPr>
            </a:p>
            <a:p>
              <a:r>
                <a:rPr lang="ja-JP" altLang="en-US" sz="1050">
                  <a:solidFill>
                    <a:schemeClr val="tx1"/>
                  </a:solidFill>
                  <a:latin typeface="Meiryo UI" panose="020B0604030504040204" pitchFamily="50" charset="-128"/>
                  <a:ea typeface="Meiryo UI" panose="020B0604030504040204" pitchFamily="50" charset="-128"/>
                </a:rPr>
                <a:t>ライン安定稼働</a:t>
              </a:r>
            </a:p>
          </p:txBody>
        </p:sp>
        <p:sp>
          <p:nvSpPr>
            <p:cNvPr id="25" name="吹き出し: 四角形 24">
              <a:extLst>
                <a:ext uri="{FF2B5EF4-FFF2-40B4-BE49-F238E27FC236}">
                  <a16:creationId xmlns:a16="http://schemas.microsoft.com/office/drawing/2014/main" id="{E9701B88-FFF6-4C6B-A60B-B00D8FBEE150}"/>
                </a:ext>
              </a:extLst>
            </p:cNvPr>
            <p:cNvSpPr/>
            <p:nvPr/>
          </p:nvSpPr>
          <p:spPr bwMode="auto">
            <a:xfrm>
              <a:off x="4778372" y="4159742"/>
              <a:ext cx="760271" cy="340790"/>
            </a:xfrm>
            <a:prstGeom prst="wedgeRectCallout">
              <a:avLst>
                <a:gd name="adj1" fmla="val -67279"/>
                <a:gd name="adj2" fmla="val 6066"/>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アバターを使った代理マーケティング</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26" name="吹き出し: 四角形 25">
              <a:extLst>
                <a:ext uri="{FF2B5EF4-FFF2-40B4-BE49-F238E27FC236}">
                  <a16:creationId xmlns:a16="http://schemas.microsoft.com/office/drawing/2014/main" id="{5478B638-71CD-45E1-ACD2-755741B4CDA4}"/>
                </a:ext>
              </a:extLst>
            </p:cNvPr>
            <p:cNvSpPr/>
            <p:nvPr/>
          </p:nvSpPr>
          <p:spPr bwMode="auto">
            <a:xfrm>
              <a:off x="4743140" y="3452501"/>
              <a:ext cx="760271" cy="340790"/>
            </a:xfrm>
            <a:prstGeom prst="wedgeRectCallout">
              <a:avLst>
                <a:gd name="adj1" fmla="val -68315"/>
                <a:gd name="adj2" fmla="val 47703"/>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アバター面接</a:t>
              </a:r>
              <a:endParaRPr lang="en-US" altLang="ja-JP" sz="1050">
                <a:solidFill>
                  <a:schemeClr val="tx1"/>
                </a:solidFill>
                <a:latin typeface="Meiryo UI" panose="020B0604030504040204" pitchFamily="50" charset="-128"/>
                <a:ea typeface="Meiryo UI" panose="020B0604030504040204" pitchFamily="50" charset="-128"/>
              </a:endParaRPr>
            </a:p>
          </p:txBody>
        </p:sp>
        <p:pic>
          <p:nvPicPr>
            <p:cNvPr id="27" name="グラフィックス 26" descr="薬 単色塗りつぶし">
              <a:extLst>
                <a:ext uri="{FF2B5EF4-FFF2-40B4-BE49-F238E27FC236}">
                  <a16:creationId xmlns:a16="http://schemas.microsoft.com/office/drawing/2014/main" id="{9645F5AE-55CA-49EF-94BD-DF6EBE8A9E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39124" y="5159090"/>
              <a:ext cx="414571" cy="414571"/>
            </a:xfrm>
            <a:prstGeom prst="rect">
              <a:avLst/>
            </a:prstGeom>
          </p:spPr>
        </p:pic>
        <p:sp>
          <p:nvSpPr>
            <p:cNvPr id="28" name="吹き出し: 四角形 27">
              <a:extLst>
                <a:ext uri="{FF2B5EF4-FFF2-40B4-BE49-F238E27FC236}">
                  <a16:creationId xmlns:a16="http://schemas.microsoft.com/office/drawing/2014/main" id="{6722B0A4-9C3A-4327-B2DA-88D1DC72CBCE}"/>
                </a:ext>
              </a:extLst>
            </p:cNvPr>
            <p:cNvSpPr/>
            <p:nvPr/>
          </p:nvSpPr>
          <p:spPr bwMode="auto">
            <a:xfrm>
              <a:off x="3141019" y="4911306"/>
              <a:ext cx="809306" cy="340790"/>
            </a:xfrm>
            <a:prstGeom prst="wedgeRectCallout">
              <a:avLst>
                <a:gd name="adj1" fmla="val 71657"/>
                <a:gd name="adj2" fmla="val 26884"/>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“次の駅で降りて歩きましょう”</a:t>
              </a:r>
              <a:endParaRPr lang="en-US" altLang="ja-JP" sz="1050">
                <a:solidFill>
                  <a:schemeClr val="tx1"/>
                </a:solidFill>
                <a:latin typeface="Meiryo UI" panose="020B0604030504040204" pitchFamily="50" charset="-128"/>
                <a:ea typeface="Meiryo UI" panose="020B0604030504040204" pitchFamily="50" charset="-128"/>
              </a:endParaRPr>
            </a:p>
          </p:txBody>
        </p:sp>
        <p:pic>
          <p:nvPicPr>
            <p:cNvPr id="29" name="グラフィックス 28" descr="スマート フォン 単色塗りつぶし">
              <a:extLst>
                <a:ext uri="{FF2B5EF4-FFF2-40B4-BE49-F238E27FC236}">
                  <a16:creationId xmlns:a16="http://schemas.microsoft.com/office/drawing/2014/main" id="{C89398C2-6064-4F76-85B7-BA5C8A527D5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96177" y="5081701"/>
              <a:ext cx="414572" cy="414572"/>
            </a:xfrm>
            <a:prstGeom prst="rect">
              <a:avLst/>
            </a:prstGeom>
          </p:spPr>
        </p:pic>
        <p:sp>
          <p:nvSpPr>
            <p:cNvPr id="30" name="吹き出し: 四角形 29">
              <a:extLst>
                <a:ext uri="{FF2B5EF4-FFF2-40B4-BE49-F238E27FC236}">
                  <a16:creationId xmlns:a16="http://schemas.microsoft.com/office/drawing/2014/main" id="{2F047004-DE44-4D95-BAC6-E366A9A2FF35}"/>
                </a:ext>
              </a:extLst>
            </p:cNvPr>
            <p:cNvSpPr/>
            <p:nvPr/>
          </p:nvSpPr>
          <p:spPr bwMode="auto">
            <a:xfrm>
              <a:off x="4229818" y="4935187"/>
              <a:ext cx="836088" cy="340790"/>
            </a:xfrm>
            <a:prstGeom prst="wedgeRectCallout">
              <a:avLst>
                <a:gd name="adj1" fmla="val -61783"/>
                <a:gd name="adj2" fmla="val 4538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“今日のお昼はうどんよりもソバを食べましょう”</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31" name="吹き出し: 四角形 30">
              <a:extLst>
                <a:ext uri="{FF2B5EF4-FFF2-40B4-BE49-F238E27FC236}">
                  <a16:creationId xmlns:a16="http://schemas.microsoft.com/office/drawing/2014/main" id="{180FADED-DECD-4F3D-86BE-7C313520C3EE}"/>
                </a:ext>
              </a:extLst>
            </p:cNvPr>
            <p:cNvSpPr/>
            <p:nvPr/>
          </p:nvSpPr>
          <p:spPr bwMode="auto">
            <a:xfrm>
              <a:off x="4282815" y="5640774"/>
              <a:ext cx="809306" cy="340790"/>
            </a:xfrm>
            <a:prstGeom prst="wedgeRectCallout">
              <a:avLst>
                <a:gd name="adj1" fmla="val 4449"/>
                <a:gd name="adj2" fmla="val -10264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適宜適切なアドバイスが薬のように個人を健康に</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32" name="矢印: 左右 31">
              <a:extLst>
                <a:ext uri="{FF2B5EF4-FFF2-40B4-BE49-F238E27FC236}">
                  <a16:creationId xmlns:a16="http://schemas.microsoft.com/office/drawing/2014/main" id="{1105113E-3616-487C-8E5E-22C16C168257}"/>
                </a:ext>
              </a:extLst>
            </p:cNvPr>
            <p:cNvSpPr/>
            <p:nvPr/>
          </p:nvSpPr>
          <p:spPr bwMode="auto">
            <a:xfrm>
              <a:off x="4345677" y="5316320"/>
              <a:ext cx="734022" cy="179953"/>
            </a:xfrm>
            <a:prstGeom prst="leftRightArrow">
              <a:avLst/>
            </a:prstGeom>
            <a:solidFill>
              <a:schemeClr val="bg1"/>
            </a:solidFill>
            <a:ln w="9525">
              <a:noFill/>
              <a:miter lim="800000"/>
              <a:headEnd/>
              <a:tailEnd/>
            </a:ln>
            <a:effectLst/>
          </p:spPr>
          <p:txBody>
            <a:bodyPr wrap="none" rtlCol="0" anchor="ctr" anchorCtr="0">
              <a:noAutofit/>
            </a:bodyPr>
            <a:lstStyle/>
            <a:p>
              <a:pPr algn="ctr"/>
              <a:endParaRPr lang="ja-JP" altLang="en-US" sz="2800">
                <a:solidFill>
                  <a:schemeClr val="tx1"/>
                </a:solidFill>
                <a:latin typeface="Meiryo UI" panose="020B0604030504040204" pitchFamily="50" charset="-128"/>
                <a:ea typeface="Meiryo UI" panose="020B0604030504040204" pitchFamily="50" charset="-128"/>
              </a:endParaRPr>
            </a:p>
          </p:txBody>
        </p:sp>
        <p:sp>
          <p:nvSpPr>
            <p:cNvPr id="33" name="吹き出し: 四角形 32">
              <a:extLst>
                <a:ext uri="{FF2B5EF4-FFF2-40B4-BE49-F238E27FC236}">
                  <a16:creationId xmlns:a16="http://schemas.microsoft.com/office/drawing/2014/main" id="{709518F5-0D31-46D7-B249-F664DEAC62EE}"/>
                </a:ext>
              </a:extLst>
            </p:cNvPr>
            <p:cNvSpPr/>
            <p:nvPr/>
          </p:nvSpPr>
          <p:spPr bwMode="auto">
            <a:xfrm>
              <a:off x="1849400" y="5680747"/>
              <a:ext cx="1069474" cy="340790"/>
            </a:xfrm>
            <a:prstGeom prst="wedgeRectCallout">
              <a:avLst>
                <a:gd name="adj1" fmla="val 4449"/>
                <a:gd name="adj2" fmla="val -10264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デジタル上に街を再現、災害シミュレーション</a:t>
              </a:r>
              <a:endParaRPr lang="en-US" altLang="ja-JP" sz="1050">
                <a:solidFill>
                  <a:schemeClr val="tx1"/>
                </a:solidFill>
                <a:latin typeface="Meiryo UI" panose="020B0604030504040204" pitchFamily="50" charset="-128"/>
                <a:ea typeface="Meiryo UI" panose="020B0604030504040204" pitchFamily="50" charset="-128"/>
              </a:endParaRPr>
            </a:p>
          </p:txBody>
        </p:sp>
        <p:pic>
          <p:nvPicPr>
            <p:cNvPr id="34" name="グラフィックス 33" descr="都市 単色塗りつぶし">
              <a:extLst>
                <a:ext uri="{FF2B5EF4-FFF2-40B4-BE49-F238E27FC236}">
                  <a16:creationId xmlns:a16="http://schemas.microsoft.com/office/drawing/2014/main" id="{B2DA5EF2-6FC4-42FC-9F8F-D2E98D362F9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627" y="4799946"/>
              <a:ext cx="914400" cy="914400"/>
            </a:xfrm>
            <a:prstGeom prst="rect">
              <a:avLst/>
            </a:prstGeom>
          </p:spPr>
        </p:pic>
        <p:sp>
          <p:nvSpPr>
            <p:cNvPr id="35" name="吹き出し: 四角形 34">
              <a:extLst>
                <a:ext uri="{FF2B5EF4-FFF2-40B4-BE49-F238E27FC236}">
                  <a16:creationId xmlns:a16="http://schemas.microsoft.com/office/drawing/2014/main" id="{0FAD320F-6CB4-4525-8DC8-1B95899A04AF}"/>
                </a:ext>
              </a:extLst>
            </p:cNvPr>
            <p:cNvSpPr/>
            <p:nvPr/>
          </p:nvSpPr>
          <p:spPr bwMode="auto">
            <a:xfrm>
              <a:off x="528771" y="5691854"/>
              <a:ext cx="1069474" cy="340790"/>
            </a:xfrm>
            <a:prstGeom prst="wedgeRectCallout">
              <a:avLst>
                <a:gd name="adj1" fmla="val 4449"/>
                <a:gd name="adj2" fmla="val -10264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河川、天候の分析・予測による減災</a:t>
              </a:r>
              <a:endParaRPr lang="en-US" altLang="ja-JP" sz="1050">
                <a:solidFill>
                  <a:schemeClr val="tx1"/>
                </a:solidFill>
                <a:latin typeface="Meiryo UI" panose="020B0604030504040204" pitchFamily="50" charset="-128"/>
                <a:ea typeface="Meiryo UI" panose="020B0604030504040204" pitchFamily="50" charset="-128"/>
              </a:endParaRPr>
            </a:p>
          </p:txBody>
        </p:sp>
      </p:grpSp>
      <p:sp>
        <p:nvSpPr>
          <p:cNvPr id="36" name="矢印: 右 35">
            <a:extLst>
              <a:ext uri="{FF2B5EF4-FFF2-40B4-BE49-F238E27FC236}">
                <a16:creationId xmlns:a16="http://schemas.microsoft.com/office/drawing/2014/main" id="{5D06523C-46EA-43D0-AC5E-3C0B18BF59A3}"/>
              </a:ext>
            </a:extLst>
          </p:cNvPr>
          <p:cNvSpPr/>
          <p:nvPr/>
        </p:nvSpPr>
        <p:spPr bwMode="auto">
          <a:xfrm flipH="1">
            <a:off x="8399833" y="3177991"/>
            <a:ext cx="674061" cy="2688193"/>
          </a:xfrm>
          <a:prstGeom prst="rightArrow">
            <a:avLst>
              <a:gd name="adj1" fmla="val 70382"/>
              <a:gd name="adj2" fmla="val 50000"/>
            </a:avLst>
          </a:prstGeom>
          <a:solidFill>
            <a:srgbClr val="FF0000"/>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81BFD3EC-1906-4B5A-83ED-3A79CFD89BA3}"/>
              </a:ext>
            </a:extLst>
          </p:cNvPr>
          <p:cNvSpPr txBox="1"/>
          <p:nvPr/>
        </p:nvSpPr>
        <p:spPr>
          <a:xfrm flipH="1">
            <a:off x="333364" y="99795"/>
            <a:ext cx="7483955" cy="461665"/>
          </a:xfrm>
          <a:prstGeom prst="rect">
            <a:avLst/>
          </a:prstGeom>
          <a:noFill/>
        </p:spPr>
        <p:txBody>
          <a:bodyPr wrap="square" rtlCol="0">
            <a:spAutoFit/>
          </a:bodyPr>
          <a:lstStyle/>
          <a:p>
            <a:pPr algn="l"/>
            <a:r>
              <a:rPr kumimoji="1" lang="en-US" altLang="ja-JP" sz="2400">
                <a:latin typeface="Meiryo UI" panose="020B0604030504040204" pitchFamily="50" charset="-128"/>
                <a:ea typeface="Meiryo UI" panose="020B0604030504040204" pitchFamily="50" charset="-128"/>
              </a:rPr>
              <a:t>1.2</a:t>
            </a:r>
            <a:r>
              <a:rPr kumimoji="1" lang="ja-JP" altLang="en-US" sz="2400">
                <a:latin typeface="Meiryo UI" panose="020B0604030504040204" pitchFamily="50" charset="-128"/>
                <a:ea typeface="Meiryo UI" panose="020B0604030504040204" pitchFamily="50" charset="-128"/>
              </a:rPr>
              <a:t>．データ利活用と</a:t>
            </a:r>
            <a:r>
              <a:rPr kumimoji="1" lang="en-US" altLang="ja-JP" sz="2400">
                <a:latin typeface="Meiryo UI" panose="020B0604030504040204" pitchFamily="50" charset="-128"/>
                <a:ea typeface="Meiryo UI" panose="020B0604030504040204" pitchFamily="50" charset="-128"/>
              </a:rPr>
              <a:t>Society5.0</a:t>
            </a:r>
            <a:endParaRPr kumimoji="1" lang="ja-JP" altLang="en-US" sz="2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8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E08D965-C1C6-4009-AD91-B64B897016C5}"/>
              </a:ext>
            </a:extLst>
          </p:cNvPr>
          <p:cNvSpPr txBox="1"/>
          <p:nvPr/>
        </p:nvSpPr>
        <p:spPr>
          <a:xfrm>
            <a:off x="637897" y="6361497"/>
            <a:ext cx="5252006" cy="395869"/>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出典：総務省（</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）「デジタルデータの経済的価値の計測と活用の現状に関する調査研究」</a:t>
            </a:r>
            <a:endPar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https://www.soumu.go.jp/johotsusintokei/linkdata/r02_05_houkoku.pdf</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 name="図 2">
            <a:extLst>
              <a:ext uri="{FF2B5EF4-FFF2-40B4-BE49-F238E27FC236}">
                <a16:creationId xmlns:a16="http://schemas.microsoft.com/office/drawing/2014/main" id="{2BEAE514-9A33-4F7F-BA1A-7A8F3F7CCBE5}"/>
              </a:ext>
            </a:extLst>
          </p:cNvPr>
          <p:cNvPicPr>
            <a:picLocks noChangeAspect="1"/>
          </p:cNvPicPr>
          <p:nvPr/>
        </p:nvPicPr>
        <p:blipFill>
          <a:blip r:embed="rId2"/>
          <a:stretch>
            <a:fillRect/>
          </a:stretch>
        </p:blipFill>
        <p:spPr>
          <a:xfrm>
            <a:off x="53439" y="705617"/>
            <a:ext cx="12034483" cy="5658598"/>
          </a:xfrm>
          <a:prstGeom prst="rect">
            <a:avLst/>
          </a:prstGeom>
        </p:spPr>
      </p:pic>
      <p:sp>
        <p:nvSpPr>
          <p:cNvPr id="5" name="テキスト プレースホルダー 2">
            <a:extLst>
              <a:ext uri="{FF2B5EF4-FFF2-40B4-BE49-F238E27FC236}">
                <a16:creationId xmlns:a16="http://schemas.microsoft.com/office/drawing/2014/main" id="{ED982D2C-A534-493E-8DBC-75E3D95573B0}"/>
              </a:ext>
            </a:extLst>
          </p:cNvPr>
          <p:cNvSpPr>
            <a:spLocks noGrp="1"/>
          </p:cNvSpPr>
          <p:nvPr>
            <p:ph type="body" sz="quarter" idx="13"/>
          </p:nvPr>
        </p:nvSpPr>
        <p:spPr>
          <a:xfrm>
            <a:off x="227013" y="77822"/>
            <a:ext cx="11724494" cy="464472"/>
          </a:xfrm>
        </p:spPr>
        <p:txBody>
          <a:bodyPr>
            <a:normAutofit lnSpcReduction="10000"/>
          </a:bodyPr>
          <a:lstStyle/>
          <a:p>
            <a:r>
              <a:rPr lang="en-US" altLang="ja-JP"/>
              <a:t>1.3</a:t>
            </a:r>
            <a:r>
              <a:rPr kumimoji="1" lang="ja-JP" altLang="en-US"/>
              <a:t>．データ活用の実態（データの入手元）</a:t>
            </a:r>
            <a:endParaRPr lang="ja-JP" altLang="en-US"/>
          </a:p>
        </p:txBody>
      </p:sp>
      <p:sp>
        <p:nvSpPr>
          <p:cNvPr id="6" name="正方形/長方形 5">
            <a:extLst>
              <a:ext uri="{FF2B5EF4-FFF2-40B4-BE49-F238E27FC236}">
                <a16:creationId xmlns:a16="http://schemas.microsoft.com/office/drawing/2014/main" id="{70AB515D-87E3-4191-B603-D558EE636E65}"/>
              </a:ext>
            </a:extLst>
          </p:cNvPr>
          <p:cNvSpPr/>
          <p:nvPr/>
        </p:nvSpPr>
        <p:spPr>
          <a:xfrm>
            <a:off x="227013" y="675928"/>
            <a:ext cx="3036887" cy="230832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多くの企業が、どの業務においても自社データを利用。</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製品・サービス企画開発やマーケティングの領域では、</a:t>
            </a:r>
            <a:r>
              <a:rPr lang="en-US" altLang="ja-JP">
                <a:solidFill>
                  <a:schemeClr val="bg1"/>
                </a:solidFill>
                <a:latin typeface="Meiryo UI" panose="020B0604030504040204" pitchFamily="50" charset="-128"/>
                <a:ea typeface="Meiryo UI" panose="020B0604030504040204" pitchFamily="50" charset="-128"/>
              </a:rPr>
              <a:t>3</a:t>
            </a:r>
            <a:r>
              <a:rPr lang="ja-JP" altLang="en-US">
                <a:solidFill>
                  <a:schemeClr val="bg1"/>
                </a:solidFill>
                <a:latin typeface="Meiryo UI" panose="020B0604030504040204" pitchFamily="50" charset="-128"/>
                <a:ea typeface="Meiryo UI" panose="020B0604030504040204" pitchFamily="50" charset="-128"/>
              </a:rPr>
              <a:t>分の</a:t>
            </a:r>
            <a:r>
              <a:rPr lang="en-US" altLang="ja-JP">
                <a:solidFill>
                  <a:schemeClr val="bg1"/>
                </a:solidFill>
                <a:latin typeface="Meiryo UI" panose="020B0604030504040204" pitchFamily="50" charset="-128"/>
                <a:ea typeface="Meiryo UI" panose="020B0604030504040204" pitchFamily="50" charset="-128"/>
              </a:rPr>
              <a:t>1</a:t>
            </a:r>
            <a:r>
              <a:rPr lang="ja-JP" altLang="en-US">
                <a:solidFill>
                  <a:schemeClr val="bg1"/>
                </a:solidFill>
                <a:latin typeface="Meiryo UI" panose="020B0604030504040204" pitchFamily="50" charset="-128"/>
                <a:ea typeface="Meiryo UI" panose="020B0604030504040204" pitchFamily="50" charset="-128"/>
              </a:rPr>
              <a:t>以上の企業が外部データを購入。</a:t>
            </a:r>
            <a:endParaRPr lang="en-US" altLang="ja-JP">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また、オープンデータも</a:t>
            </a:r>
            <a:r>
              <a:rPr lang="en-US" altLang="ja-JP" sz="1800">
                <a:solidFill>
                  <a:schemeClr val="bg1"/>
                </a:solidFill>
                <a:latin typeface="Meiryo UI" panose="020B0604030504040204" pitchFamily="50" charset="-128"/>
                <a:ea typeface="Meiryo UI" panose="020B0604030504040204" pitchFamily="50" charset="-128"/>
              </a:rPr>
              <a:t>2</a:t>
            </a:r>
            <a:r>
              <a:rPr lang="ja-JP" altLang="en-US" sz="1800">
                <a:solidFill>
                  <a:schemeClr val="bg1"/>
                </a:solidFill>
                <a:latin typeface="Meiryo UI" panose="020B0604030504040204" pitchFamily="50" charset="-128"/>
                <a:ea typeface="Meiryo UI" panose="020B0604030504040204" pitchFamily="50" charset="-128"/>
              </a:rPr>
              <a:t>割以上の企業に利用されている。</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F3D4CA9C-7A0A-47A0-B3F5-5F6DA901131E}"/>
              </a:ext>
            </a:extLst>
          </p:cNvPr>
          <p:cNvSpPr txBox="1"/>
          <p:nvPr/>
        </p:nvSpPr>
        <p:spPr>
          <a:xfrm>
            <a:off x="6619797" y="6236955"/>
            <a:ext cx="5442725" cy="415498"/>
          </a:xfrm>
          <a:prstGeom prst="rect">
            <a:avLst/>
          </a:prstGeom>
          <a:noFill/>
        </p:spPr>
        <p:txBody>
          <a:bodyPr wrap="square">
            <a:spAutoFit/>
          </a:bodyPr>
          <a:lstStyle/>
          <a:p>
            <a:r>
              <a:rPr lang="en-US" altLang="ja-JP" sz="1050">
                <a:latin typeface="Meiryo UI" panose="020B0604030504040204" pitchFamily="50" charset="-128"/>
                <a:ea typeface="Meiryo UI" panose="020B0604030504040204" pitchFamily="50" charset="-128"/>
              </a:rPr>
              <a:t>Web</a:t>
            </a:r>
            <a:r>
              <a:rPr lang="ja-JP" altLang="en-US" sz="1050">
                <a:latin typeface="Meiryo UI" panose="020B0604030504040204" pitchFamily="50" charset="-128"/>
                <a:ea typeface="Meiryo UI" panose="020B0604030504040204" pitchFamily="50" charset="-128"/>
              </a:rPr>
              <a:t>アンケート調査会社が保有する就業者モニター（企業の従業員）から、 勤めている企業におけるデータ利活用の取組について把握しているモニターを 抽出（</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企業</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回答）。</a:t>
            </a:r>
            <a:r>
              <a:rPr lang="en-US" altLang="ja-JP" sz="1050">
                <a:latin typeface="Meiryo UI" panose="020B0604030504040204" pitchFamily="50" charset="-128"/>
                <a:ea typeface="Meiryo UI" panose="020B0604030504040204" pitchFamily="50" charset="-128"/>
              </a:rPr>
              <a:t>N=2003</a:t>
            </a:r>
            <a:r>
              <a:rPr lang="ja-JP" altLang="en-US" sz="1050">
                <a:latin typeface="Meiryo UI" panose="020B0604030504040204" pitchFamily="50" charset="-128"/>
                <a:ea typeface="Meiryo UI" panose="020B0604030504040204" pitchFamily="50" charset="-128"/>
              </a:rPr>
              <a:t>企業</a:t>
            </a:r>
          </a:p>
        </p:txBody>
      </p:sp>
    </p:spTree>
    <p:extLst>
      <p:ext uri="{BB962C8B-B14F-4D97-AF65-F5344CB8AC3E}">
        <p14:creationId xmlns:p14="http://schemas.microsoft.com/office/powerpoint/2010/main" val="255679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1.4</a:t>
            </a:r>
            <a:r>
              <a:rPr kumimoji="1" lang="ja-JP" altLang="en-US"/>
              <a:t>．データ活用の現状とめざすべき仕組み</a:t>
            </a:r>
            <a:endParaRPr lang="ja-JP" altLang="en-US"/>
          </a:p>
        </p:txBody>
      </p:sp>
      <p:sp>
        <p:nvSpPr>
          <p:cNvPr id="4" name="正方形/長方形 3">
            <a:extLst>
              <a:ext uri="{FF2B5EF4-FFF2-40B4-BE49-F238E27FC236}">
                <a16:creationId xmlns:a16="http://schemas.microsoft.com/office/drawing/2014/main" id="{D234683B-A872-47FC-A578-2107730EFA04}"/>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「データが競争力の源泉である」という価値認識が、かえってデータの流通を阻害。</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現状は、データは組織内・業界内に秘蔵され、他分野のデータを知ることさえ困難。</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分野を超えて安心してデータを取得・活用できるようになることで、既存のサービスが高度化するだけでなく、新しいサービスの創出を促進可能。</a:t>
            </a:r>
          </a:p>
        </p:txBody>
      </p:sp>
      <p:grpSp>
        <p:nvGrpSpPr>
          <p:cNvPr id="5" name="グループ化 4">
            <a:extLst>
              <a:ext uri="{FF2B5EF4-FFF2-40B4-BE49-F238E27FC236}">
                <a16:creationId xmlns:a16="http://schemas.microsoft.com/office/drawing/2014/main" id="{D14CE4F7-F282-4698-BF99-31D61B5B9551}"/>
              </a:ext>
            </a:extLst>
          </p:cNvPr>
          <p:cNvGrpSpPr/>
          <p:nvPr/>
        </p:nvGrpSpPr>
        <p:grpSpPr>
          <a:xfrm>
            <a:off x="1718015" y="2254781"/>
            <a:ext cx="3737745" cy="4217169"/>
            <a:chOff x="-13619" y="763552"/>
            <a:chExt cx="3409426" cy="4667230"/>
          </a:xfrm>
        </p:grpSpPr>
        <p:sp>
          <p:nvSpPr>
            <p:cNvPr id="6" name="正方形/長方形 5">
              <a:extLst>
                <a:ext uri="{FF2B5EF4-FFF2-40B4-BE49-F238E27FC236}">
                  <a16:creationId xmlns:a16="http://schemas.microsoft.com/office/drawing/2014/main" id="{878B267F-F985-4BD4-9E8A-278786FF8B3A}"/>
                </a:ext>
              </a:extLst>
            </p:cNvPr>
            <p:cNvSpPr/>
            <p:nvPr/>
          </p:nvSpPr>
          <p:spPr>
            <a:xfrm>
              <a:off x="-13619" y="763552"/>
              <a:ext cx="3409426" cy="466723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100">
              <a:extLst>
                <a:ext uri="{FF2B5EF4-FFF2-40B4-BE49-F238E27FC236}">
                  <a16:creationId xmlns:a16="http://schemas.microsoft.com/office/drawing/2014/main" id="{86EBC224-AD31-4636-9300-BD6F1D3CDBFF}"/>
                </a:ext>
              </a:extLst>
            </p:cNvPr>
            <p:cNvSpPr/>
            <p:nvPr/>
          </p:nvSpPr>
          <p:spPr>
            <a:xfrm>
              <a:off x="55283" y="1236577"/>
              <a:ext cx="988020" cy="3166840"/>
            </a:xfrm>
            <a:prstGeom prst="roundRect">
              <a:avLst>
                <a:gd name="adj" fmla="val 9187"/>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角丸四角形 101">
              <a:extLst>
                <a:ext uri="{FF2B5EF4-FFF2-40B4-BE49-F238E27FC236}">
                  <a16:creationId xmlns:a16="http://schemas.microsoft.com/office/drawing/2014/main" id="{3FE3E06D-178D-43D1-8476-42F2AE1AD3CD}"/>
                </a:ext>
              </a:extLst>
            </p:cNvPr>
            <p:cNvSpPr/>
            <p:nvPr/>
          </p:nvSpPr>
          <p:spPr>
            <a:xfrm>
              <a:off x="1163991" y="1236576"/>
              <a:ext cx="988020" cy="3166840"/>
            </a:xfrm>
            <a:prstGeom prst="roundRect">
              <a:avLst>
                <a:gd name="adj" fmla="val 9187"/>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角丸四角形 102">
              <a:extLst>
                <a:ext uri="{FF2B5EF4-FFF2-40B4-BE49-F238E27FC236}">
                  <a16:creationId xmlns:a16="http://schemas.microsoft.com/office/drawing/2014/main" id="{6A500DAF-EE88-4293-AEBD-BDF314F1467F}"/>
                </a:ext>
              </a:extLst>
            </p:cNvPr>
            <p:cNvSpPr/>
            <p:nvPr/>
          </p:nvSpPr>
          <p:spPr>
            <a:xfrm>
              <a:off x="2306737" y="1240689"/>
              <a:ext cx="988020" cy="3162847"/>
            </a:xfrm>
            <a:prstGeom prst="roundRect">
              <a:avLst>
                <a:gd name="adj" fmla="val 9187"/>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 name="テキスト ボックス 9">
            <a:extLst>
              <a:ext uri="{FF2B5EF4-FFF2-40B4-BE49-F238E27FC236}">
                <a16:creationId xmlns:a16="http://schemas.microsoft.com/office/drawing/2014/main" id="{0755C89A-0B2D-46D6-85CD-65AF030385BD}"/>
              </a:ext>
            </a:extLst>
          </p:cNvPr>
          <p:cNvSpPr txBox="1"/>
          <p:nvPr/>
        </p:nvSpPr>
        <p:spPr>
          <a:xfrm>
            <a:off x="2071617" y="2728383"/>
            <a:ext cx="543739" cy="286232"/>
          </a:xfrm>
          <a:prstGeom prst="rect">
            <a:avLst/>
          </a:prstGeom>
          <a:noFill/>
        </p:spPr>
        <p:txBody>
          <a:bodyPr wrap="none" rtlCol="0">
            <a:spAutoFit/>
          </a:bodyPr>
          <a:lstStyle/>
          <a:p>
            <a:r>
              <a:rPr lang="ja-JP" alt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a:extLst>
              <a:ext uri="{FF2B5EF4-FFF2-40B4-BE49-F238E27FC236}">
                <a16:creationId xmlns:a16="http://schemas.microsoft.com/office/drawing/2014/main" id="{EDDBE6DF-A6CB-4572-B8C6-8181996F070E}"/>
              </a:ext>
            </a:extLst>
          </p:cNvPr>
          <p:cNvSpPr txBox="1"/>
          <p:nvPr/>
        </p:nvSpPr>
        <p:spPr>
          <a:xfrm>
            <a:off x="3287689" y="2711646"/>
            <a:ext cx="543739" cy="286232"/>
          </a:xfrm>
          <a:prstGeom prst="rect">
            <a:avLst/>
          </a:prstGeom>
          <a:noFill/>
        </p:spPr>
        <p:txBody>
          <a:bodyPr wrap="none" rtlCol="0">
            <a:spAutoFit/>
          </a:bodyPr>
          <a:lstStyle/>
          <a:p>
            <a:r>
              <a:rPr lang="ja-JP" alt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rPr>
              <a:t>防災</a:t>
            </a:r>
            <a:endParaRPr 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a:extLst>
              <a:ext uri="{FF2B5EF4-FFF2-40B4-BE49-F238E27FC236}">
                <a16:creationId xmlns:a16="http://schemas.microsoft.com/office/drawing/2014/main" id="{7ABB40D7-9662-4D50-AB27-5A94F49BBFF7}"/>
              </a:ext>
            </a:extLst>
          </p:cNvPr>
          <p:cNvSpPr txBox="1"/>
          <p:nvPr/>
        </p:nvSpPr>
        <p:spPr>
          <a:xfrm>
            <a:off x="4535317" y="2724915"/>
            <a:ext cx="543739" cy="286232"/>
          </a:xfrm>
          <a:prstGeom prst="rect">
            <a:avLst/>
          </a:prstGeom>
          <a:noFill/>
        </p:spPr>
        <p:txBody>
          <a:bodyPr wrap="none" rtlCol="0">
            <a:spAutoFit/>
          </a:bodyPr>
          <a:lstStyle/>
          <a:p>
            <a:r>
              <a:rPr lang="ja-JP" alt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rPr>
              <a:t>流通</a:t>
            </a:r>
            <a:endParaRPr 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a:extLst>
              <a:ext uri="{FF2B5EF4-FFF2-40B4-BE49-F238E27FC236}">
                <a16:creationId xmlns:a16="http://schemas.microsoft.com/office/drawing/2014/main" id="{9B9BA7FA-A57F-4D32-896B-F8E0561D396D}"/>
              </a:ext>
            </a:extLst>
          </p:cNvPr>
          <p:cNvSpPr txBox="1"/>
          <p:nvPr/>
        </p:nvSpPr>
        <p:spPr>
          <a:xfrm>
            <a:off x="1717468" y="5609067"/>
            <a:ext cx="3737745" cy="830997"/>
          </a:xfrm>
          <a:prstGeom prst="rect">
            <a:avLst/>
          </a:prstGeom>
          <a:noFill/>
        </p:spPr>
        <p:txBody>
          <a:bodyPr wrap="square" rtlCol="0">
            <a:spAutoFit/>
          </a:bodyPr>
          <a:lstStyle/>
          <a:p>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現状</a:t>
            </a:r>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　それぞれの組織や業界に閉じてデータの活用が</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b="1">
                <a:latin typeface="Meiryo UI" panose="020B0604030504040204" pitchFamily="50" charset="-128"/>
                <a:ea typeface="Meiryo UI" panose="020B0604030504040204" pitchFamily="50" charset="-128"/>
                <a:cs typeface="Meiryo UI" panose="020B0604030504040204" pitchFamily="50" charset="-128"/>
              </a:rPr>
              <a:t>　　　　　 行われている。分野毎のデータ利用は進んでいる。</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　異分野の連携は個別に調整。コストと時間大。</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 name="直線矢印コネクタ 13">
            <a:extLst>
              <a:ext uri="{FF2B5EF4-FFF2-40B4-BE49-F238E27FC236}">
                <a16:creationId xmlns:a16="http://schemas.microsoft.com/office/drawing/2014/main" id="{74CC447B-4CD5-4351-B40A-A97BD916E4A7}"/>
              </a:ext>
            </a:extLst>
          </p:cNvPr>
          <p:cNvCxnSpPr/>
          <p:nvPr/>
        </p:nvCxnSpPr>
        <p:spPr>
          <a:xfrm>
            <a:off x="2279576" y="3604612"/>
            <a:ext cx="0" cy="3936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A1AEF68-2287-4C01-A059-796175D41CBC}"/>
              </a:ext>
            </a:extLst>
          </p:cNvPr>
          <p:cNvCxnSpPr/>
          <p:nvPr/>
        </p:nvCxnSpPr>
        <p:spPr>
          <a:xfrm>
            <a:off x="3572320" y="3600210"/>
            <a:ext cx="0" cy="3936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0E6EB21-E37F-4249-8492-D36752F1257B}"/>
              </a:ext>
            </a:extLst>
          </p:cNvPr>
          <p:cNvCxnSpPr/>
          <p:nvPr/>
        </p:nvCxnSpPr>
        <p:spPr>
          <a:xfrm>
            <a:off x="4958419" y="3629199"/>
            <a:ext cx="0" cy="3936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D86FA4CD-F350-4083-8031-C1CDD4D14460}"/>
              </a:ext>
            </a:extLst>
          </p:cNvPr>
          <p:cNvCxnSpPr>
            <a:cxnSpLocks/>
          </p:cNvCxnSpPr>
          <p:nvPr/>
        </p:nvCxnSpPr>
        <p:spPr>
          <a:xfrm>
            <a:off x="2279576" y="4422755"/>
            <a:ext cx="0" cy="31326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DD7230F-2C70-4483-ADC5-C9222AC1B1EC}"/>
              </a:ext>
            </a:extLst>
          </p:cNvPr>
          <p:cNvCxnSpPr>
            <a:cxnSpLocks/>
          </p:cNvCxnSpPr>
          <p:nvPr/>
        </p:nvCxnSpPr>
        <p:spPr>
          <a:xfrm>
            <a:off x="3572320" y="4418353"/>
            <a:ext cx="0" cy="292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405B8554-418B-4CE3-8557-663C10F9843B}"/>
              </a:ext>
            </a:extLst>
          </p:cNvPr>
          <p:cNvSpPr/>
          <p:nvPr/>
        </p:nvSpPr>
        <p:spPr>
          <a:xfrm>
            <a:off x="1717468" y="2129354"/>
            <a:ext cx="3737745" cy="37850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rgbClr val="0070C0"/>
                </a:solidFill>
                <a:latin typeface="Meiryo UI" panose="020B0604030504040204" pitchFamily="50" charset="-128"/>
                <a:ea typeface="Meiryo UI" panose="020B0604030504040204" pitchFamily="50" charset="-128"/>
                <a:cs typeface="Meiryo UI" panose="020B0604030504040204" pitchFamily="50" charset="-128"/>
              </a:rPr>
              <a:t>現状</a:t>
            </a:r>
            <a:endParaRPr lang="en-US" sz="2000" b="1">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9" name="グループ化 28">
            <a:extLst>
              <a:ext uri="{FF2B5EF4-FFF2-40B4-BE49-F238E27FC236}">
                <a16:creationId xmlns:a16="http://schemas.microsoft.com/office/drawing/2014/main" id="{39C96ABD-0F94-4767-BBE8-451C50543BC1}"/>
              </a:ext>
            </a:extLst>
          </p:cNvPr>
          <p:cNvGrpSpPr/>
          <p:nvPr/>
        </p:nvGrpSpPr>
        <p:grpSpPr>
          <a:xfrm>
            <a:off x="1991544" y="3022944"/>
            <a:ext cx="627652" cy="578747"/>
            <a:chOff x="467544" y="3005192"/>
            <a:chExt cx="627652" cy="578747"/>
          </a:xfrm>
        </p:grpSpPr>
        <p:sp>
          <p:nvSpPr>
            <p:cNvPr id="30" name="正方形/長方形 29">
              <a:extLst>
                <a:ext uri="{FF2B5EF4-FFF2-40B4-BE49-F238E27FC236}">
                  <a16:creationId xmlns:a16="http://schemas.microsoft.com/office/drawing/2014/main" id="{7A53716C-0E9D-4D3D-9448-DC7CAD1F792C}"/>
                </a:ext>
              </a:extLst>
            </p:cNvPr>
            <p:cNvSpPr/>
            <p:nvPr/>
          </p:nvSpPr>
          <p:spPr>
            <a:xfrm>
              <a:off x="611560" y="3005192"/>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0BB3CAF3-A101-4928-81BC-8DD2016A74D0}"/>
                </a:ext>
              </a:extLst>
            </p:cNvPr>
            <p:cNvSpPr/>
            <p:nvPr/>
          </p:nvSpPr>
          <p:spPr>
            <a:xfrm>
              <a:off x="543081" y="3056325"/>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0F8B8D3D-F660-47D7-8F29-57977BACCC15}"/>
                </a:ext>
              </a:extLst>
            </p:cNvPr>
            <p:cNvSpPr/>
            <p:nvPr/>
          </p:nvSpPr>
          <p:spPr>
            <a:xfrm>
              <a:off x="467544" y="3107457"/>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3" name="正方形/長方形 32">
            <a:extLst>
              <a:ext uri="{FF2B5EF4-FFF2-40B4-BE49-F238E27FC236}">
                <a16:creationId xmlns:a16="http://schemas.microsoft.com/office/drawing/2014/main" id="{2D568207-FD11-44AE-B47F-D6C3CFB94922}"/>
              </a:ext>
            </a:extLst>
          </p:cNvPr>
          <p:cNvSpPr/>
          <p:nvPr/>
        </p:nvSpPr>
        <p:spPr>
          <a:xfrm>
            <a:off x="5842435" y="2199953"/>
            <a:ext cx="4783414" cy="4268450"/>
          </a:xfrm>
          <a:prstGeom prst="rect">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正方形/長方形 33">
            <a:extLst>
              <a:ext uri="{FF2B5EF4-FFF2-40B4-BE49-F238E27FC236}">
                <a16:creationId xmlns:a16="http://schemas.microsoft.com/office/drawing/2014/main" id="{3918DD8B-F751-4E9F-BA5A-0C66C193B447}"/>
              </a:ext>
            </a:extLst>
          </p:cNvPr>
          <p:cNvSpPr/>
          <p:nvPr/>
        </p:nvSpPr>
        <p:spPr>
          <a:xfrm>
            <a:off x="5842435" y="2124847"/>
            <a:ext cx="4783414" cy="393073"/>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めざすべき仕組み</a:t>
            </a:r>
            <a:endParaRPr lang="en-US" sz="2000"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34">
            <a:extLst>
              <a:ext uri="{FF2B5EF4-FFF2-40B4-BE49-F238E27FC236}">
                <a16:creationId xmlns:a16="http://schemas.microsoft.com/office/drawing/2014/main" id="{5B94AC69-8A68-4508-9089-44C85BE7BBE1}"/>
              </a:ext>
            </a:extLst>
          </p:cNvPr>
          <p:cNvSpPr txBox="1"/>
          <p:nvPr/>
        </p:nvSpPr>
        <p:spPr>
          <a:xfrm>
            <a:off x="5808512" y="5697091"/>
            <a:ext cx="4896000" cy="646331"/>
          </a:xfrm>
          <a:prstGeom prst="rect">
            <a:avLst/>
          </a:prstGeom>
          <a:noFill/>
        </p:spPr>
        <p:txBody>
          <a:bodyPr wrap="square" rtlCol="0">
            <a:spAutoFit/>
          </a:bodyPr>
          <a:lstStyle/>
          <a:p>
            <a:pPr>
              <a:lnSpc>
                <a:spcPct val="100000"/>
              </a:lnSpc>
            </a:pPr>
            <a:r>
              <a:rPr lang="ja-JP" altLang="en-US" sz="1200" b="1">
                <a:latin typeface="Meiryo UI" panose="020B0604030504040204" pitchFamily="50" charset="-128"/>
                <a:ea typeface="Meiryo UI" panose="020B0604030504040204" pitchFamily="50" charset="-128"/>
                <a:cs typeface="Meiryo UI" panose="020B0604030504040204" pitchFamily="50" charset="-128"/>
              </a:rPr>
              <a:t>◎分野横断にデータの</a:t>
            </a:r>
            <a:r>
              <a:rPr lang="ja-JP" altLang="en-US"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「検索」、「契約」、「流通」の共通機能</a:t>
            </a:r>
            <a:r>
              <a:rPr lang="ja-JP" altLang="en-US" sz="1200" b="1">
                <a:latin typeface="Meiryo UI" panose="020B0604030504040204" pitchFamily="50" charset="-128"/>
                <a:ea typeface="Meiryo UI" panose="020B0604030504040204" pitchFamily="50" charset="-128"/>
                <a:cs typeface="Meiryo UI" panose="020B0604030504040204" pitchFamily="50" charset="-128"/>
              </a:rPr>
              <a:t>を開発。</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a:latin typeface="Meiryo UI" panose="020B0604030504040204" pitchFamily="50" charset="-128"/>
                <a:ea typeface="Meiryo UI" panose="020B0604030504040204" pitchFamily="50" charset="-128"/>
                <a:cs typeface="Meiryo UI" panose="020B0604030504040204" pitchFamily="50" charset="-128"/>
              </a:rPr>
              <a:t>◎データ提供者：データが再利用される。価値の再発見。新たなデータ供給</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a:latin typeface="Meiryo UI" panose="020B0604030504040204" pitchFamily="50" charset="-128"/>
                <a:ea typeface="Meiryo UI" panose="020B0604030504040204" pitchFamily="50" charset="-128"/>
                <a:cs typeface="Meiryo UI" panose="020B0604030504040204" pitchFamily="50" charset="-128"/>
              </a:rPr>
              <a:t>◎データ利用者：データ取得コストと時間を低減。サービスも安価に提供可。</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6" name="グループ化 35">
            <a:extLst>
              <a:ext uri="{FF2B5EF4-FFF2-40B4-BE49-F238E27FC236}">
                <a16:creationId xmlns:a16="http://schemas.microsoft.com/office/drawing/2014/main" id="{C61AD933-0378-458F-9835-064EC08E7044}"/>
              </a:ext>
            </a:extLst>
          </p:cNvPr>
          <p:cNvGrpSpPr/>
          <p:nvPr/>
        </p:nvGrpSpPr>
        <p:grpSpPr>
          <a:xfrm>
            <a:off x="3273408" y="4027779"/>
            <a:ext cx="637186" cy="377793"/>
            <a:chOff x="1749408" y="4010027"/>
            <a:chExt cx="637186" cy="377793"/>
          </a:xfrm>
        </p:grpSpPr>
        <p:sp>
          <p:nvSpPr>
            <p:cNvPr id="37" name="円柱 36">
              <a:extLst>
                <a:ext uri="{FF2B5EF4-FFF2-40B4-BE49-F238E27FC236}">
                  <a16:creationId xmlns:a16="http://schemas.microsoft.com/office/drawing/2014/main" id="{A91CA29C-27FB-4FEE-A075-31355C82BDC5}"/>
                </a:ext>
              </a:extLst>
            </p:cNvPr>
            <p:cNvSpPr/>
            <p:nvPr/>
          </p:nvSpPr>
          <p:spPr>
            <a:xfrm>
              <a:off x="1749408" y="4010027"/>
              <a:ext cx="591713" cy="377793"/>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a:extLst>
                <a:ext uri="{FF2B5EF4-FFF2-40B4-BE49-F238E27FC236}">
                  <a16:creationId xmlns:a16="http://schemas.microsoft.com/office/drawing/2014/main" id="{9707CE53-5D42-41EE-BBAE-0A4C3EBD911A}"/>
                </a:ext>
              </a:extLst>
            </p:cNvPr>
            <p:cNvSpPr txBox="1"/>
            <p:nvPr/>
          </p:nvSpPr>
          <p:spPr>
            <a:xfrm>
              <a:off x="1769280" y="4119330"/>
              <a:ext cx="617314" cy="258532"/>
            </a:xfrm>
            <a:prstGeom prst="rect">
              <a:avLst/>
            </a:prstGeom>
            <a:noFill/>
          </p:spPr>
          <p:txBody>
            <a:bodyPr wrap="square">
              <a:spAutoFit/>
            </a:bodyPr>
            <a:lstStyle/>
            <a:p>
              <a:r>
                <a:rPr lang="ja-JP" altLang="en-US" sz="1200" b="1">
                  <a:solidFill>
                    <a:schemeClr val="tx1"/>
                  </a:solidFill>
                  <a:latin typeface="Meiryo UI" panose="020B0604030504040204" pitchFamily="50" charset="-128"/>
                  <a:ea typeface="Meiryo UI" panose="020B0604030504040204" pitchFamily="50" charset="-128"/>
                </a:rPr>
                <a:t>データ</a:t>
              </a:r>
            </a:p>
          </p:txBody>
        </p:sp>
      </p:grpSp>
      <p:grpSp>
        <p:nvGrpSpPr>
          <p:cNvPr id="39" name="グループ化 38">
            <a:extLst>
              <a:ext uri="{FF2B5EF4-FFF2-40B4-BE49-F238E27FC236}">
                <a16:creationId xmlns:a16="http://schemas.microsoft.com/office/drawing/2014/main" id="{1ADEA826-B992-4F53-9BA0-9382077B0BDE}"/>
              </a:ext>
            </a:extLst>
          </p:cNvPr>
          <p:cNvGrpSpPr/>
          <p:nvPr/>
        </p:nvGrpSpPr>
        <p:grpSpPr>
          <a:xfrm>
            <a:off x="3258494" y="3019059"/>
            <a:ext cx="627652" cy="578747"/>
            <a:chOff x="467544" y="3005192"/>
            <a:chExt cx="627652" cy="578747"/>
          </a:xfrm>
        </p:grpSpPr>
        <p:sp>
          <p:nvSpPr>
            <p:cNvPr id="40" name="正方形/長方形 39">
              <a:extLst>
                <a:ext uri="{FF2B5EF4-FFF2-40B4-BE49-F238E27FC236}">
                  <a16:creationId xmlns:a16="http://schemas.microsoft.com/office/drawing/2014/main" id="{330DDA4A-96B9-4B2B-81BB-34DD8B9A82EF}"/>
                </a:ext>
              </a:extLst>
            </p:cNvPr>
            <p:cNvSpPr/>
            <p:nvPr/>
          </p:nvSpPr>
          <p:spPr>
            <a:xfrm>
              <a:off x="611560" y="3005192"/>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a:extLst>
                <a:ext uri="{FF2B5EF4-FFF2-40B4-BE49-F238E27FC236}">
                  <a16:creationId xmlns:a16="http://schemas.microsoft.com/office/drawing/2014/main" id="{782E75F5-09B8-43BA-93BC-BA5E1144F10E}"/>
                </a:ext>
              </a:extLst>
            </p:cNvPr>
            <p:cNvSpPr/>
            <p:nvPr/>
          </p:nvSpPr>
          <p:spPr>
            <a:xfrm>
              <a:off x="543081" y="3056325"/>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C0892CCE-3C94-4B1C-B3BA-3E0C23980FAF}"/>
                </a:ext>
              </a:extLst>
            </p:cNvPr>
            <p:cNvSpPr/>
            <p:nvPr/>
          </p:nvSpPr>
          <p:spPr>
            <a:xfrm>
              <a:off x="467544" y="3107457"/>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3" name="グループ化 42">
            <a:extLst>
              <a:ext uri="{FF2B5EF4-FFF2-40B4-BE49-F238E27FC236}">
                <a16:creationId xmlns:a16="http://schemas.microsoft.com/office/drawing/2014/main" id="{B3A44BEE-5738-4231-AD4F-3463C8FB202F}"/>
              </a:ext>
            </a:extLst>
          </p:cNvPr>
          <p:cNvGrpSpPr/>
          <p:nvPr/>
        </p:nvGrpSpPr>
        <p:grpSpPr>
          <a:xfrm>
            <a:off x="1981313" y="4025677"/>
            <a:ext cx="627616" cy="377793"/>
            <a:chOff x="1749408" y="4010027"/>
            <a:chExt cx="627616" cy="377793"/>
          </a:xfrm>
        </p:grpSpPr>
        <p:sp>
          <p:nvSpPr>
            <p:cNvPr id="44" name="円柱 43">
              <a:extLst>
                <a:ext uri="{FF2B5EF4-FFF2-40B4-BE49-F238E27FC236}">
                  <a16:creationId xmlns:a16="http://schemas.microsoft.com/office/drawing/2014/main" id="{25622061-7FDE-4713-9114-3C92A9D1DF29}"/>
                </a:ext>
              </a:extLst>
            </p:cNvPr>
            <p:cNvSpPr/>
            <p:nvPr/>
          </p:nvSpPr>
          <p:spPr>
            <a:xfrm>
              <a:off x="1749408" y="4010027"/>
              <a:ext cx="591713" cy="377793"/>
            </a:xfrm>
            <a:prstGeom prst="ca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テキスト ボックス 44">
              <a:extLst>
                <a:ext uri="{FF2B5EF4-FFF2-40B4-BE49-F238E27FC236}">
                  <a16:creationId xmlns:a16="http://schemas.microsoft.com/office/drawing/2014/main" id="{8D330A9C-2E6D-4695-9A2F-D571D8C46026}"/>
                </a:ext>
              </a:extLst>
            </p:cNvPr>
            <p:cNvSpPr txBox="1"/>
            <p:nvPr/>
          </p:nvSpPr>
          <p:spPr>
            <a:xfrm>
              <a:off x="1759710" y="4117563"/>
              <a:ext cx="617314" cy="258532"/>
            </a:xfrm>
            <a:prstGeom prst="rect">
              <a:avLst/>
            </a:prstGeom>
            <a:noFill/>
          </p:spPr>
          <p:txBody>
            <a:bodyPr wrap="square">
              <a:spAutoFit/>
            </a:bodyPr>
            <a:lstStyle/>
            <a:p>
              <a:r>
                <a:rPr lang="ja-JP" altLang="en-US" sz="1200" b="1">
                  <a:solidFill>
                    <a:schemeClr val="tx1"/>
                  </a:solidFill>
                  <a:latin typeface="Meiryo UI" panose="020B0604030504040204" pitchFamily="50" charset="-128"/>
                  <a:ea typeface="Meiryo UI" panose="020B0604030504040204" pitchFamily="50" charset="-128"/>
                </a:rPr>
                <a:t>データ</a:t>
              </a:r>
            </a:p>
          </p:txBody>
        </p:sp>
      </p:grpSp>
      <p:grpSp>
        <p:nvGrpSpPr>
          <p:cNvPr id="46" name="グループ化 45">
            <a:extLst>
              <a:ext uri="{FF2B5EF4-FFF2-40B4-BE49-F238E27FC236}">
                <a16:creationId xmlns:a16="http://schemas.microsoft.com/office/drawing/2014/main" id="{229F281F-E474-45FA-A584-6C28F4D6D989}"/>
              </a:ext>
            </a:extLst>
          </p:cNvPr>
          <p:cNvGrpSpPr/>
          <p:nvPr/>
        </p:nvGrpSpPr>
        <p:grpSpPr>
          <a:xfrm>
            <a:off x="4538344" y="4016157"/>
            <a:ext cx="621552" cy="377793"/>
            <a:chOff x="1749408" y="4010027"/>
            <a:chExt cx="621552" cy="377793"/>
          </a:xfrm>
        </p:grpSpPr>
        <p:sp>
          <p:nvSpPr>
            <p:cNvPr id="47" name="円柱 46">
              <a:extLst>
                <a:ext uri="{FF2B5EF4-FFF2-40B4-BE49-F238E27FC236}">
                  <a16:creationId xmlns:a16="http://schemas.microsoft.com/office/drawing/2014/main" id="{0E5F186B-76A4-483F-AB2D-A2BE4A789E36}"/>
                </a:ext>
              </a:extLst>
            </p:cNvPr>
            <p:cNvSpPr/>
            <p:nvPr/>
          </p:nvSpPr>
          <p:spPr>
            <a:xfrm>
              <a:off x="1749408" y="4010027"/>
              <a:ext cx="591713" cy="377793"/>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テキスト ボックス 47">
              <a:extLst>
                <a:ext uri="{FF2B5EF4-FFF2-40B4-BE49-F238E27FC236}">
                  <a16:creationId xmlns:a16="http://schemas.microsoft.com/office/drawing/2014/main" id="{109B52FD-0C12-43D8-BCDB-D74DD3B77A28}"/>
                </a:ext>
              </a:extLst>
            </p:cNvPr>
            <p:cNvSpPr txBox="1"/>
            <p:nvPr/>
          </p:nvSpPr>
          <p:spPr>
            <a:xfrm>
              <a:off x="1753646" y="4118194"/>
              <a:ext cx="617314" cy="258532"/>
            </a:xfrm>
            <a:prstGeom prst="rect">
              <a:avLst/>
            </a:prstGeom>
            <a:noFill/>
          </p:spPr>
          <p:txBody>
            <a:bodyPr wrap="square">
              <a:spAutoFit/>
            </a:bodyPr>
            <a:lstStyle/>
            <a:p>
              <a:r>
                <a:rPr lang="ja-JP" altLang="en-US" sz="1200" b="1">
                  <a:solidFill>
                    <a:schemeClr val="tx1"/>
                  </a:solidFill>
                  <a:latin typeface="Meiryo UI" panose="020B0604030504040204" pitchFamily="50" charset="-128"/>
                  <a:ea typeface="Meiryo UI" panose="020B0604030504040204" pitchFamily="50" charset="-128"/>
                </a:rPr>
                <a:t>データ</a:t>
              </a:r>
            </a:p>
          </p:txBody>
        </p:sp>
      </p:grpSp>
      <p:grpSp>
        <p:nvGrpSpPr>
          <p:cNvPr id="49" name="グループ化 48">
            <a:extLst>
              <a:ext uri="{FF2B5EF4-FFF2-40B4-BE49-F238E27FC236}">
                <a16:creationId xmlns:a16="http://schemas.microsoft.com/office/drawing/2014/main" id="{2FA9F035-49CB-4735-92B9-B546DDE66C18}"/>
              </a:ext>
            </a:extLst>
          </p:cNvPr>
          <p:cNvGrpSpPr/>
          <p:nvPr/>
        </p:nvGrpSpPr>
        <p:grpSpPr>
          <a:xfrm>
            <a:off x="4512227" y="3005845"/>
            <a:ext cx="627652" cy="578747"/>
            <a:chOff x="467544" y="3005192"/>
            <a:chExt cx="627652" cy="578747"/>
          </a:xfrm>
        </p:grpSpPr>
        <p:sp>
          <p:nvSpPr>
            <p:cNvPr id="50" name="正方形/長方形 49">
              <a:extLst>
                <a:ext uri="{FF2B5EF4-FFF2-40B4-BE49-F238E27FC236}">
                  <a16:creationId xmlns:a16="http://schemas.microsoft.com/office/drawing/2014/main" id="{34A2A239-384F-4042-B237-3363F6EB0AED}"/>
                </a:ext>
              </a:extLst>
            </p:cNvPr>
            <p:cNvSpPr/>
            <p:nvPr/>
          </p:nvSpPr>
          <p:spPr>
            <a:xfrm>
              <a:off x="611560" y="3005192"/>
              <a:ext cx="483636" cy="47648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2992DC50-88E8-4D3A-909A-207C5C4065BA}"/>
                </a:ext>
              </a:extLst>
            </p:cNvPr>
            <p:cNvSpPr/>
            <p:nvPr/>
          </p:nvSpPr>
          <p:spPr>
            <a:xfrm>
              <a:off x="543081" y="3056325"/>
              <a:ext cx="483636" cy="47648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3EEFC455-F97A-478B-852E-D8E9FC436F9F}"/>
                </a:ext>
              </a:extLst>
            </p:cNvPr>
            <p:cNvSpPr/>
            <p:nvPr/>
          </p:nvSpPr>
          <p:spPr>
            <a:xfrm>
              <a:off x="467544" y="3107457"/>
              <a:ext cx="483636" cy="47648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3" name="直線矢印コネクタ 52">
            <a:extLst>
              <a:ext uri="{FF2B5EF4-FFF2-40B4-BE49-F238E27FC236}">
                <a16:creationId xmlns:a16="http://schemas.microsoft.com/office/drawing/2014/main" id="{8B5BF9B9-C445-4542-BF49-1840E70A6972}"/>
              </a:ext>
            </a:extLst>
          </p:cNvPr>
          <p:cNvCxnSpPr>
            <a:cxnSpLocks/>
          </p:cNvCxnSpPr>
          <p:nvPr/>
        </p:nvCxnSpPr>
        <p:spPr>
          <a:xfrm>
            <a:off x="4957155" y="4424435"/>
            <a:ext cx="0" cy="292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角丸四角形 119">
            <a:extLst>
              <a:ext uri="{FF2B5EF4-FFF2-40B4-BE49-F238E27FC236}">
                <a16:creationId xmlns:a16="http://schemas.microsoft.com/office/drawing/2014/main" id="{5378B50A-572D-46FB-AA80-5E659E35F266}"/>
              </a:ext>
            </a:extLst>
          </p:cNvPr>
          <p:cNvSpPr/>
          <p:nvPr/>
        </p:nvSpPr>
        <p:spPr>
          <a:xfrm>
            <a:off x="5958992" y="2633487"/>
            <a:ext cx="4550300" cy="3022167"/>
          </a:xfrm>
          <a:prstGeom prst="roundRect">
            <a:avLst>
              <a:gd name="adj" fmla="val 3380"/>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角丸四角形 52">
            <a:extLst>
              <a:ext uri="{FF2B5EF4-FFF2-40B4-BE49-F238E27FC236}">
                <a16:creationId xmlns:a16="http://schemas.microsoft.com/office/drawing/2014/main" id="{07DDD797-C8B6-43A2-AD9F-B34FD14D5389}"/>
              </a:ext>
            </a:extLst>
          </p:cNvPr>
          <p:cNvSpPr/>
          <p:nvPr/>
        </p:nvSpPr>
        <p:spPr>
          <a:xfrm>
            <a:off x="8040786" y="2709375"/>
            <a:ext cx="2430525" cy="890219"/>
          </a:xfrm>
          <a:prstGeom prst="roundRect">
            <a:avLst>
              <a:gd name="adj" fmla="val 9187"/>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テキスト ボックス 56">
            <a:extLst>
              <a:ext uri="{FF2B5EF4-FFF2-40B4-BE49-F238E27FC236}">
                <a16:creationId xmlns:a16="http://schemas.microsoft.com/office/drawing/2014/main" id="{1AD33107-462F-408F-9987-E850429BD368}"/>
              </a:ext>
            </a:extLst>
          </p:cNvPr>
          <p:cNvSpPr txBox="1"/>
          <p:nvPr/>
        </p:nvSpPr>
        <p:spPr>
          <a:xfrm>
            <a:off x="6077457" y="2704939"/>
            <a:ext cx="1946367" cy="237757"/>
          </a:xfrm>
          <a:prstGeom prst="rect">
            <a:avLst/>
          </a:prstGeom>
          <a:noFill/>
        </p:spPr>
        <p:txBody>
          <a:bodyPr wrap="none" rtlCol="0">
            <a:spAutoFit/>
          </a:bodyPr>
          <a:lstStyle/>
          <a:p>
            <a:r>
              <a:rPr lang="ja-JP" altLang="en-US" sz="1050" b="1">
                <a:latin typeface="Meiryo UI" panose="020B0604030504040204" pitchFamily="50" charset="-128"/>
                <a:ea typeface="Meiryo UI" panose="020B0604030504040204" pitchFamily="50" charset="-128"/>
                <a:cs typeface="Meiryo UI" panose="020B0604030504040204" pitchFamily="50" charset="-128"/>
              </a:rPr>
              <a:t>他分野データ活用による高度化</a:t>
            </a:r>
            <a:endParaRPr lang="en-US" sz="1400" b="1">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テキスト ボックス 57">
            <a:extLst>
              <a:ext uri="{FF2B5EF4-FFF2-40B4-BE49-F238E27FC236}">
                <a16:creationId xmlns:a16="http://schemas.microsoft.com/office/drawing/2014/main" id="{924454D6-C720-46F0-8B5A-C92F02846C7A}"/>
              </a:ext>
            </a:extLst>
          </p:cNvPr>
          <p:cNvSpPr txBox="1"/>
          <p:nvPr/>
        </p:nvSpPr>
        <p:spPr>
          <a:xfrm>
            <a:off x="8374153" y="2726672"/>
            <a:ext cx="1919115" cy="237757"/>
          </a:xfrm>
          <a:prstGeom prst="rect">
            <a:avLst/>
          </a:prstGeom>
          <a:noFill/>
        </p:spPr>
        <p:txBody>
          <a:bodyPr wrap="none" rtlCol="0">
            <a:spAutoFit/>
          </a:bodyPr>
          <a:lstStyle/>
          <a:p>
            <a:r>
              <a:rPr lang="ja-JP" altLang="en-US" sz="1050" b="1">
                <a:latin typeface="Meiryo UI" panose="020B0604030504040204" pitchFamily="50" charset="-128"/>
                <a:ea typeface="Meiryo UI" panose="020B0604030504040204" pitchFamily="50" charset="-128"/>
                <a:cs typeface="Meiryo UI" panose="020B0604030504040204" pitchFamily="50" charset="-128"/>
              </a:rPr>
              <a:t>新しいサービス（新産業創出）</a:t>
            </a:r>
            <a:endParaRPr lang="en-US" altLang="ja-JP" sz="1050" b="1">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4ADA92F1-85D6-47C7-B5FF-4DA8735B0BFE}"/>
              </a:ext>
            </a:extLst>
          </p:cNvPr>
          <p:cNvSpPr/>
          <p:nvPr/>
        </p:nvSpPr>
        <p:spPr>
          <a:xfrm>
            <a:off x="9861220" y="2991240"/>
            <a:ext cx="578143"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住民</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FDAD3E7B-97AA-4EDB-A3D2-E350FAFAEC1A}"/>
              </a:ext>
            </a:extLst>
          </p:cNvPr>
          <p:cNvSpPr/>
          <p:nvPr/>
        </p:nvSpPr>
        <p:spPr>
          <a:xfrm>
            <a:off x="8709092" y="2980949"/>
            <a:ext cx="463202"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避難</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誘導</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正方形/長方形 60">
            <a:extLst>
              <a:ext uri="{FF2B5EF4-FFF2-40B4-BE49-F238E27FC236}">
                <a16:creationId xmlns:a16="http://schemas.microsoft.com/office/drawing/2014/main" id="{81D2FAFF-AC64-49E1-8FBF-19F80BFE537B}"/>
              </a:ext>
            </a:extLst>
          </p:cNvPr>
          <p:cNvSpPr/>
          <p:nvPr/>
        </p:nvSpPr>
        <p:spPr>
          <a:xfrm>
            <a:off x="8114647" y="2980949"/>
            <a:ext cx="539728"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物流</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最適化</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雲 61">
            <a:extLst>
              <a:ext uri="{FF2B5EF4-FFF2-40B4-BE49-F238E27FC236}">
                <a16:creationId xmlns:a16="http://schemas.microsoft.com/office/drawing/2014/main" id="{B3A2F8F1-43B8-4E13-A89A-003C9BF3240B}"/>
              </a:ext>
            </a:extLst>
          </p:cNvPr>
          <p:cNvSpPr/>
          <p:nvPr/>
        </p:nvSpPr>
        <p:spPr>
          <a:xfrm>
            <a:off x="6106604" y="3945834"/>
            <a:ext cx="4205069" cy="863766"/>
          </a:xfrm>
          <a:prstGeom prst="cloud">
            <a:avLst/>
          </a:prstGeom>
          <a:solidFill>
            <a:schemeClr val="accent5">
              <a:lumMod val="20000"/>
              <a:lumOff val="8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3" name="直線矢印コネクタ 62">
            <a:extLst>
              <a:ext uri="{FF2B5EF4-FFF2-40B4-BE49-F238E27FC236}">
                <a16:creationId xmlns:a16="http://schemas.microsoft.com/office/drawing/2014/main" id="{EC61A928-B73B-49B2-BC60-653153964C8B}"/>
              </a:ext>
            </a:extLst>
          </p:cNvPr>
          <p:cNvCxnSpPr>
            <a:cxnSpLocks/>
          </p:cNvCxnSpPr>
          <p:nvPr/>
        </p:nvCxnSpPr>
        <p:spPr>
          <a:xfrm>
            <a:off x="10071056" y="3620467"/>
            <a:ext cx="0" cy="36844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7D0CAAC6-55F0-43B0-AC00-DA10B873AE68}"/>
              </a:ext>
            </a:extLst>
          </p:cNvPr>
          <p:cNvCxnSpPr>
            <a:cxnSpLocks/>
          </p:cNvCxnSpPr>
          <p:nvPr/>
        </p:nvCxnSpPr>
        <p:spPr>
          <a:xfrm>
            <a:off x="9474166" y="3628599"/>
            <a:ext cx="0" cy="32220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2A282A24-BF6D-4AAF-926E-4CD3F93B35B7}"/>
              </a:ext>
            </a:extLst>
          </p:cNvPr>
          <p:cNvCxnSpPr>
            <a:cxnSpLocks/>
          </p:cNvCxnSpPr>
          <p:nvPr/>
        </p:nvCxnSpPr>
        <p:spPr>
          <a:xfrm>
            <a:off x="8912548" y="3620467"/>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4DA50B8D-9B7F-4DDE-996B-306C8314A110}"/>
              </a:ext>
            </a:extLst>
          </p:cNvPr>
          <p:cNvCxnSpPr>
            <a:cxnSpLocks/>
          </p:cNvCxnSpPr>
          <p:nvPr/>
        </p:nvCxnSpPr>
        <p:spPr>
          <a:xfrm>
            <a:off x="8437337" y="363093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4F09ECB-A42C-4612-8E5C-AF7F0A636249}"/>
              </a:ext>
            </a:extLst>
          </p:cNvPr>
          <p:cNvCxnSpPr>
            <a:cxnSpLocks/>
          </p:cNvCxnSpPr>
          <p:nvPr/>
        </p:nvCxnSpPr>
        <p:spPr>
          <a:xfrm>
            <a:off x="7700980" y="3597806"/>
            <a:ext cx="0" cy="38358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E7A88881-D29A-4B95-81D5-C5EDB33EAEBC}"/>
              </a:ext>
            </a:extLst>
          </p:cNvPr>
          <p:cNvCxnSpPr>
            <a:cxnSpLocks/>
          </p:cNvCxnSpPr>
          <p:nvPr/>
        </p:nvCxnSpPr>
        <p:spPr>
          <a:xfrm>
            <a:off x="7052908" y="3584592"/>
            <a:ext cx="0" cy="43822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F38578FA-1D41-4510-83F0-3CFD44239FA1}"/>
              </a:ext>
            </a:extLst>
          </p:cNvPr>
          <p:cNvCxnSpPr>
            <a:cxnSpLocks/>
          </p:cNvCxnSpPr>
          <p:nvPr/>
        </p:nvCxnSpPr>
        <p:spPr>
          <a:xfrm>
            <a:off x="6404836" y="3584592"/>
            <a:ext cx="0" cy="5822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5C9EEA55-F114-4283-8997-4C2E02E38E36}"/>
              </a:ext>
            </a:extLst>
          </p:cNvPr>
          <p:cNvCxnSpPr>
            <a:cxnSpLocks/>
          </p:cNvCxnSpPr>
          <p:nvPr/>
        </p:nvCxnSpPr>
        <p:spPr>
          <a:xfrm>
            <a:off x="8091367"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05240F3E-9B04-4B00-8528-FB76ECD63C6F}"/>
              </a:ext>
            </a:extLst>
          </p:cNvPr>
          <p:cNvCxnSpPr>
            <a:cxnSpLocks/>
          </p:cNvCxnSpPr>
          <p:nvPr/>
        </p:nvCxnSpPr>
        <p:spPr>
          <a:xfrm>
            <a:off x="8500589"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5CF27A7B-07D8-43D4-9AF8-CE10F2E3A129}"/>
              </a:ext>
            </a:extLst>
          </p:cNvPr>
          <p:cNvCxnSpPr>
            <a:cxnSpLocks/>
          </p:cNvCxnSpPr>
          <p:nvPr/>
        </p:nvCxnSpPr>
        <p:spPr>
          <a:xfrm>
            <a:off x="8930033"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0716152-C1EF-4F4F-A973-42F567227ECF}"/>
              </a:ext>
            </a:extLst>
          </p:cNvPr>
          <p:cNvCxnSpPr>
            <a:cxnSpLocks/>
          </p:cNvCxnSpPr>
          <p:nvPr/>
        </p:nvCxnSpPr>
        <p:spPr>
          <a:xfrm>
            <a:off x="9278355"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FA60DD07-9816-4113-AE30-011B2093B2CD}"/>
              </a:ext>
            </a:extLst>
          </p:cNvPr>
          <p:cNvCxnSpPr>
            <a:cxnSpLocks/>
          </p:cNvCxnSpPr>
          <p:nvPr/>
        </p:nvCxnSpPr>
        <p:spPr>
          <a:xfrm>
            <a:off x="9710526" y="4685230"/>
            <a:ext cx="0" cy="42483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61752BD0-B7E1-4E9A-B506-3CC348695D93}"/>
              </a:ext>
            </a:extLst>
          </p:cNvPr>
          <p:cNvCxnSpPr>
            <a:cxnSpLocks/>
          </p:cNvCxnSpPr>
          <p:nvPr/>
        </p:nvCxnSpPr>
        <p:spPr>
          <a:xfrm>
            <a:off x="10136187" y="4597670"/>
            <a:ext cx="0" cy="5124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7F6C8B3E-521F-456F-A6FE-93BFCB41C2B7}"/>
              </a:ext>
            </a:extLst>
          </p:cNvPr>
          <p:cNvCxnSpPr>
            <a:cxnSpLocks/>
          </p:cNvCxnSpPr>
          <p:nvPr/>
        </p:nvCxnSpPr>
        <p:spPr>
          <a:xfrm>
            <a:off x="7705825"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2C858CA-994F-4B6F-A5EA-D924DCB42FFF}"/>
              </a:ext>
            </a:extLst>
          </p:cNvPr>
          <p:cNvCxnSpPr>
            <a:cxnSpLocks/>
          </p:cNvCxnSpPr>
          <p:nvPr/>
        </p:nvCxnSpPr>
        <p:spPr>
          <a:xfrm>
            <a:off x="7361420"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781ED985-EAEF-4B1C-B25D-B59E4B571C18}"/>
              </a:ext>
            </a:extLst>
          </p:cNvPr>
          <p:cNvCxnSpPr>
            <a:cxnSpLocks/>
          </p:cNvCxnSpPr>
          <p:nvPr/>
        </p:nvCxnSpPr>
        <p:spPr>
          <a:xfrm>
            <a:off x="7022951"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F3B3C952-3FA1-40AC-A9A4-32B3418664EB}"/>
              </a:ext>
            </a:extLst>
          </p:cNvPr>
          <p:cNvCxnSpPr>
            <a:cxnSpLocks/>
          </p:cNvCxnSpPr>
          <p:nvPr/>
        </p:nvCxnSpPr>
        <p:spPr>
          <a:xfrm>
            <a:off x="6668573" y="4700633"/>
            <a:ext cx="0" cy="40943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8DA9F245-167F-45BF-A48B-B9FB89B1C08D}"/>
              </a:ext>
            </a:extLst>
          </p:cNvPr>
          <p:cNvCxnSpPr>
            <a:cxnSpLocks/>
          </p:cNvCxnSpPr>
          <p:nvPr/>
        </p:nvCxnSpPr>
        <p:spPr>
          <a:xfrm>
            <a:off x="6305776" y="4685230"/>
            <a:ext cx="0" cy="42483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137D02E4-E0A0-4BCB-9AA9-7BBC542D05F3}"/>
              </a:ext>
            </a:extLst>
          </p:cNvPr>
          <p:cNvSpPr txBox="1"/>
          <p:nvPr/>
        </p:nvSpPr>
        <p:spPr>
          <a:xfrm>
            <a:off x="6517227" y="4056927"/>
            <a:ext cx="3351023" cy="313932"/>
          </a:xfrm>
          <a:prstGeom prst="rect">
            <a:avLst/>
          </a:prstGeom>
          <a:solidFill>
            <a:schemeClr val="accent4">
              <a:lumMod val="40000"/>
              <a:lumOff val="60000"/>
            </a:schemeClr>
          </a:solidFill>
          <a:ln>
            <a:noFill/>
          </a:ln>
        </p:spPr>
        <p:txBody>
          <a:bodyPr wrap="square" lIns="91440" tIns="45720" rIns="91440" bIns="45720" rtlCol="0" anchor="t">
            <a:spAutoFit/>
          </a:bodyPr>
          <a:lstStyle/>
          <a:p>
            <a:pPr algn="ctr"/>
            <a:r>
              <a:rPr lang="ja-JP" altLang="en-US" sz="1600" b="1">
                <a:latin typeface="Meiryo UI"/>
                <a:ea typeface="Meiryo UI"/>
                <a:cs typeface="Meiryo UI" panose="020B0604030504040204" pitchFamily="50" charset="-128"/>
              </a:rPr>
              <a:t>分野を超えたデータ連携の仕組み</a:t>
            </a:r>
            <a:endParaRPr lang="en-US" altLang="ja-JP" sz="1400" b="1">
              <a:solidFill>
                <a:schemeClr val="tx1"/>
              </a:solidFill>
              <a:latin typeface="Meiryo UI"/>
              <a:ea typeface="Meiryo UI"/>
              <a:cs typeface="Meiryo UI" panose="020B0604030504040204" pitchFamily="50" charset="-128"/>
            </a:endParaRPr>
          </a:p>
        </p:txBody>
      </p:sp>
      <p:sp>
        <p:nvSpPr>
          <p:cNvPr id="93" name="テキスト ボックス 92">
            <a:extLst>
              <a:ext uri="{FF2B5EF4-FFF2-40B4-BE49-F238E27FC236}">
                <a16:creationId xmlns:a16="http://schemas.microsoft.com/office/drawing/2014/main" id="{AEE12EB0-CBCE-4584-8316-A1D16FFB0288}"/>
              </a:ext>
            </a:extLst>
          </p:cNvPr>
          <p:cNvSpPr txBox="1"/>
          <p:nvPr/>
        </p:nvSpPr>
        <p:spPr>
          <a:xfrm>
            <a:off x="6196916" y="4382856"/>
            <a:ext cx="3953375" cy="286232"/>
          </a:xfrm>
          <a:prstGeom prst="rect">
            <a:avLst/>
          </a:prstGeom>
          <a:noFill/>
        </p:spPr>
        <p:txBody>
          <a:bodyPr wrap="square">
            <a:spAutoFit/>
          </a:bodyPr>
          <a:lstStyle/>
          <a:p>
            <a:r>
              <a:rPr lang="ja-JP" altLang="en-US" sz="1400" b="1">
                <a:solidFill>
                  <a:srgbClr val="FF0000"/>
                </a:solidFill>
                <a:latin typeface="Meiryo UI" panose="020B0604030504040204" pitchFamily="50" charset="-128"/>
                <a:ea typeface="Meiryo UI" panose="020B0604030504040204" pitchFamily="50" charset="-128"/>
                <a:cs typeface="Meiryo UI" panose="020B0604030504040204" pitchFamily="50" charset="-128"/>
              </a:rPr>
              <a:t>～「検索」、「契約」、「流通」を実現する共通機能～</a:t>
            </a:r>
            <a:endParaRPr lang="ja-JP" altLang="en-US" sz="2000">
              <a:latin typeface="Meiryo UI" panose="020B0604030504040204" pitchFamily="50" charset="-128"/>
              <a:ea typeface="Meiryo UI" panose="020B0604030504040204" pitchFamily="50" charset="-128"/>
            </a:endParaRPr>
          </a:p>
        </p:txBody>
      </p:sp>
      <p:sp>
        <p:nvSpPr>
          <p:cNvPr id="94" name="正方形/長方形 93">
            <a:extLst>
              <a:ext uri="{FF2B5EF4-FFF2-40B4-BE49-F238E27FC236}">
                <a16:creationId xmlns:a16="http://schemas.microsoft.com/office/drawing/2014/main" id="{2E4567EB-AC72-48BD-9693-65BED8BE4181}"/>
              </a:ext>
            </a:extLst>
          </p:cNvPr>
          <p:cNvSpPr/>
          <p:nvPr/>
        </p:nvSpPr>
        <p:spPr>
          <a:xfrm>
            <a:off x="6747049" y="2993506"/>
            <a:ext cx="561954" cy="455844"/>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防災サービス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正方形/長方形 94">
            <a:extLst>
              <a:ext uri="{FF2B5EF4-FFF2-40B4-BE49-F238E27FC236}">
                <a16:creationId xmlns:a16="http://schemas.microsoft.com/office/drawing/2014/main" id="{FD1F90D8-7E7C-4AB0-A74E-75B07ECCC6B3}"/>
              </a:ext>
            </a:extLst>
          </p:cNvPr>
          <p:cNvSpPr/>
          <p:nvPr/>
        </p:nvSpPr>
        <p:spPr>
          <a:xfrm>
            <a:off x="7388346" y="2990908"/>
            <a:ext cx="561954" cy="455844"/>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流通</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7C6C9C41-A6F0-4D3E-913F-00B9A2E822FC}"/>
              </a:ext>
            </a:extLst>
          </p:cNvPr>
          <p:cNvSpPr/>
          <p:nvPr/>
        </p:nvSpPr>
        <p:spPr>
          <a:xfrm>
            <a:off x="9223612" y="2995259"/>
            <a:ext cx="578143"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観光</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FB8DD612-0FA7-4CA1-9FC5-ECD719178773}"/>
              </a:ext>
            </a:extLst>
          </p:cNvPr>
          <p:cNvSpPr/>
          <p:nvPr/>
        </p:nvSpPr>
        <p:spPr>
          <a:xfrm>
            <a:off x="6116804" y="2990908"/>
            <a:ext cx="561954" cy="455844"/>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8" name="グループ化 97">
            <a:extLst>
              <a:ext uri="{FF2B5EF4-FFF2-40B4-BE49-F238E27FC236}">
                <a16:creationId xmlns:a16="http://schemas.microsoft.com/office/drawing/2014/main" id="{034724F2-D103-4C14-A487-D1221F9186E3}"/>
              </a:ext>
            </a:extLst>
          </p:cNvPr>
          <p:cNvGrpSpPr/>
          <p:nvPr/>
        </p:nvGrpSpPr>
        <p:grpSpPr>
          <a:xfrm>
            <a:off x="2540422" y="4011115"/>
            <a:ext cx="792744" cy="440050"/>
            <a:chOff x="-1333312" y="3960551"/>
            <a:chExt cx="792744" cy="440050"/>
          </a:xfrm>
        </p:grpSpPr>
        <p:sp>
          <p:nvSpPr>
            <p:cNvPr id="99" name="矢印: 左右 98">
              <a:extLst>
                <a:ext uri="{FF2B5EF4-FFF2-40B4-BE49-F238E27FC236}">
                  <a16:creationId xmlns:a16="http://schemas.microsoft.com/office/drawing/2014/main" id="{C39C8B08-72E1-4320-89E4-753CED562F26}"/>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00" name="テキスト ボックス 99">
              <a:extLst>
                <a:ext uri="{FF2B5EF4-FFF2-40B4-BE49-F238E27FC236}">
                  <a16:creationId xmlns:a16="http://schemas.microsoft.com/office/drawing/2014/main" id="{8713F918-2688-4ED1-BC82-A75CD1B3CD31}"/>
                </a:ext>
              </a:extLst>
            </p:cNvPr>
            <p:cNvSpPr txBox="1"/>
            <p:nvPr/>
          </p:nvSpPr>
          <p:spPr>
            <a:xfrm>
              <a:off x="-1333312" y="4058235"/>
              <a:ext cx="792744" cy="230832"/>
            </a:xfrm>
            <a:prstGeom prst="rect">
              <a:avLst/>
            </a:prstGeom>
            <a:noFill/>
            <a:ln>
              <a:noFill/>
            </a:ln>
          </p:spPr>
          <p:txBody>
            <a:bodyPr wrap="squar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rPr>
                <a:t>個別調整</a:t>
              </a:r>
            </a:p>
          </p:txBody>
        </p:sp>
      </p:grpSp>
      <p:grpSp>
        <p:nvGrpSpPr>
          <p:cNvPr id="101" name="グループ化 100">
            <a:extLst>
              <a:ext uri="{FF2B5EF4-FFF2-40B4-BE49-F238E27FC236}">
                <a16:creationId xmlns:a16="http://schemas.microsoft.com/office/drawing/2014/main" id="{15A6F0C1-DBBD-4E80-B5D1-01A07D48BB05}"/>
              </a:ext>
            </a:extLst>
          </p:cNvPr>
          <p:cNvGrpSpPr/>
          <p:nvPr/>
        </p:nvGrpSpPr>
        <p:grpSpPr>
          <a:xfrm>
            <a:off x="3810012" y="4015670"/>
            <a:ext cx="792744" cy="440050"/>
            <a:chOff x="-1333312" y="3960551"/>
            <a:chExt cx="792744" cy="440050"/>
          </a:xfrm>
        </p:grpSpPr>
        <p:sp>
          <p:nvSpPr>
            <p:cNvPr id="102" name="矢印: 左右 101">
              <a:extLst>
                <a:ext uri="{FF2B5EF4-FFF2-40B4-BE49-F238E27FC236}">
                  <a16:creationId xmlns:a16="http://schemas.microsoft.com/office/drawing/2014/main" id="{37FEEA9C-1562-4714-B9E6-E72229D199B0}"/>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03" name="テキスト ボックス 102">
              <a:extLst>
                <a:ext uri="{FF2B5EF4-FFF2-40B4-BE49-F238E27FC236}">
                  <a16:creationId xmlns:a16="http://schemas.microsoft.com/office/drawing/2014/main" id="{652D8F69-9BAB-40CC-A399-2CBB15F3C7F6}"/>
                </a:ext>
              </a:extLst>
            </p:cNvPr>
            <p:cNvSpPr txBox="1"/>
            <p:nvPr/>
          </p:nvSpPr>
          <p:spPr>
            <a:xfrm>
              <a:off x="-1333312" y="4058235"/>
              <a:ext cx="792744" cy="230832"/>
            </a:xfrm>
            <a:prstGeom prst="rect">
              <a:avLst/>
            </a:prstGeom>
            <a:noFill/>
            <a:ln>
              <a:noFill/>
            </a:ln>
          </p:spPr>
          <p:txBody>
            <a:bodyPr wrap="squar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rPr>
                <a:t>個別調整</a:t>
              </a:r>
            </a:p>
          </p:txBody>
        </p:sp>
      </p:grpSp>
      <p:pic>
        <p:nvPicPr>
          <p:cNvPr id="104" name="グラフィックス 103" descr="歩く 単色塗りつぶし">
            <a:extLst>
              <a:ext uri="{FF2B5EF4-FFF2-40B4-BE49-F238E27FC236}">
                <a16:creationId xmlns:a16="http://schemas.microsoft.com/office/drawing/2014/main" id="{0D8FE3E0-0D18-4BC3-8635-7F919530A3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9678" y="4808011"/>
            <a:ext cx="319368" cy="319368"/>
          </a:xfrm>
          <a:prstGeom prst="rect">
            <a:avLst/>
          </a:prstGeom>
        </p:spPr>
      </p:pic>
      <p:pic>
        <p:nvPicPr>
          <p:cNvPr id="106" name="グラフィックス 105" descr="離陸 単色塗りつぶし">
            <a:extLst>
              <a:ext uri="{FF2B5EF4-FFF2-40B4-BE49-F238E27FC236}">
                <a16:creationId xmlns:a16="http://schemas.microsoft.com/office/drawing/2014/main" id="{319C4E08-C37D-468B-BC87-F4D9CD146D9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522" y="4835044"/>
            <a:ext cx="319368" cy="319368"/>
          </a:xfrm>
          <a:prstGeom prst="rect">
            <a:avLst/>
          </a:prstGeom>
        </p:spPr>
      </p:pic>
      <p:pic>
        <p:nvPicPr>
          <p:cNvPr id="108" name="グラフィックス 107" descr="タクシー 単色塗りつぶし">
            <a:extLst>
              <a:ext uri="{FF2B5EF4-FFF2-40B4-BE49-F238E27FC236}">
                <a16:creationId xmlns:a16="http://schemas.microsoft.com/office/drawing/2014/main" id="{ED3E40EE-2E63-418A-89EF-DCB097E1025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3518" y="5178941"/>
            <a:ext cx="319368" cy="319368"/>
          </a:xfrm>
          <a:prstGeom prst="rect">
            <a:avLst/>
          </a:prstGeom>
        </p:spPr>
      </p:pic>
      <p:pic>
        <p:nvPicPr>
          <p:cNvPr id="110" name="グラフィックス 109" descr="路面電車 単色塗りつぶし">
            <a:extLst>
              <a:ext uri="{FF2B5EF4-FFF2-40B4-BE49-F238E27FC236}">
                <a16:creationId xmlns:a16="http://schemas.microsoft.com/office/drawing/2014/main" id="{EDC91E85-59FA-4202-8501-0CF1C04FBC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56793" y="5168998"/>
            <a:ext cx="319368" cy="319368"/>
          </a:xfrm>
          <a:prstGeom prst="rect">
            <a:avLst/>
          </a:prstGeom>
        </p:spPr>
      </p:pic>
      <p:pic>
        <p:nvPicPr>
          <p:cNvPr id="112" name="グラフィックス 111" descr="バス 単色塗りつぶし">
            <a:extLst>
              <a:ext uri="{FF2B5EF4-FFF2-40B4-BE49-F238E27FC236}">
                <a16:creationId xmlns:a16="http://schemas.microsoft.com/office/drawing/2014/main" id="{1FE827FB-6177-49B8-B385-3752D3C47A4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0068" y="5200629"/>
            <a:ext cx="319368" cy="319368"/>
          </a:xfrm>
          <a:prstGeom prst="rect">
            <a:avLst/>
          </a:prstGeom>
        </p:spPr>
      </p:pic>
      <p:pic>
        <p:nvPicPr>
          <p:cNvPr id="114" name="グラフィックス 113" descr="無線ルーター 単色塗りつぶし">
            <a:extLst>
              <a:ext uri="{FF2B5EF4-FFF2-40B4-BE49-F238E27FC236}">
                <a16:creationId xmlns:a16="http://schemas.microsoft.com/office/drawing/2014/main" id="{DDEB0ECE-3E40-4227-8FE2-F7F7D1B229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48481" y="4736018"/>
            <a:ext cx="404253" cy="404253"/>
          </a:xfrm>
          <a:prstGeom prst="rect">
            <a:avLst/>
          </a:prstGeom>
        </p:spPr>
      </p:pic>
      <p:pic>
        <p:nvPicPr>
          <p:cNvPr id="116" name="グラフィックス 115" descr="スマート フォン 単色塗りつぶし">
            <a:extLst>
              <a:ext uri="{FF2B5EF4-FFF2-40B4-BE49-F238E27FC236}">
                <a16:creationId xmlns:a16="http://schemas.microsoft.com/office/drawing/2014/main" id="{0C04B3F9-E0F9-46C5-AA89-1FB7B64473C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6687" y="5126260"/>
            <a:ext cx="368732" cy="368732"/>
          </a:xfrm>
          <a:prstGeom prst="rect">
            <a:avLst/>
          </a:prstGeom>
        </p:spPr>
      </p:pic>
      <p:pic>
        <p:nvPicPr>
          <p:cNvPr id="118" name="グラフィックス 117" descr="クレジット カード 単色塗りつぶし">
            <a:extLst>
              <a:ext uri="{FF2B5EF4-FFF2-40B4-BE49-F238E27FC236}">
                <a16:creationId xmlns:a16="http://schemas.microsoft.com/office/drawing/2014/main" id="{2A76B041-4E9A-4926-8120-DF8ADBFC69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60744" y="4796702"/>
            <a:ext cx="368733" cy="368733"/>
          </a:xfrm>
          <a:prstGeom prst="rect">
            <a:avLst/>
          </a:prstGeom>
        </p:spPr>
      </p:pic>
      <p:pic>
        <p:nvPicPr>
          <p:cNvPr id="120" name="グラフィックス 119" descr="セキュリティ カメラ 単色塗りつぶし">
            <a:extLst>
              <a:ext uri="{FF2B5EF4-FFF2-40B4-BE49-F238E27FC236}">
                <a16:creationId xmlns:a16="http://schemas.microsoft.com/office/drawing/2014/main" id="{6E83022F-C1B1-449A-8724-CFC819ABDCF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87812" y="5099061"/>
            <a:ext cx="404253" cy="404253"/>
          </a:xfrm>
          <a:prstGeom prst="rect">
            <a:avLst/>
          </a:prstGeom>
        </p:spPr>
      </p:pic>
      <p:pic>
        <p:nvPicPr>
          <p:cNvPr id="121" name="グラフィックス 120" descr="タクシー 単色塗りつぶし">
            <a:extLst>
              <a:ext uri="{FF2B5EF4-FFF2-40B4-BE49-F238E27FC236}">
                <a16:creationId xmlns:a16="http://schemas.microsoft.com/office/drawing/2014/main" id="{7FE0BE3D-6DE4-40F5-B565-395D69F61C5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2276" y="5245522"/>
            <a:ext cx="319368" cy="319368"/>
          </a:xfrm>
          <a:prstGeom prst="rect">
            <a:avLst/>
          </a:prstGeom>
        </p:spPr>
      </p:pic>
      <p:pic>
        <p:nvPicPr>
          <p:cNvPr id="122" name="グラフィックス 121" descr="歩く 単色塗りつぶし">
            <a:extLst>
              <a:ext uri="{FF2B5EF4-FFF2-40B4-BE49-F238E27FC236}">
                <a16:creationId xmlns:a16="http://schemas.microsoft.com/office/drawing/2014/main" id="{40CA3BC4-D010-421A-B29B-E5AA839A3E6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3178" y="5252742"/>
            <a:ext cx="319368" cy="319368"/>
          </a:xfrm>
          <a:prstGeom prst="rect">
            <a:avLst/>
          </a:prstGeom>
        </p:spPr>
      </p:pic>
      <p:pic>
        <p:nvPicPr>
          <p:cNvPr id="123" name="グラフィックス 122" descr="路面電車 単色塗りつぶし">
            <a:extLst>
              <a:ext uri="{FF2B5EF4-FFF2-40B4-BE49-F238E27FC236}">
                <a16:creationId xmlns:a16="http://schemas.microsoft.com/office/drawing/2014/main" id="{CC727141-E8E3-482A-843A-CF9645F91F9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3224" y="5218498"/>
            <a:ext cx="319368" cy="319368"/>
          </a:xfrm>
          <a:prstGeom prst="rect">
            <a:avLst/>
          </a:prstGeom>
        </p:spPr>
      </p:pic>
      <p:pic>
        <p:nvPicPr>
          <p:cNvPr id="125" name="グラフィックス 124" descr="セキュリティ カメラ 単色塗りつぶし">
            <a:extLst>
              <a:ext uri="{FF2B5EF4-FFF2-40B4-BE49-F238E27FC236}">
                <a16:creationId xmlns:a16="http://schemas.microsoft.com/office/drawing/2014/main" id="{3A44AD91-0F93-41A6-AD28-ACA8B174163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37330" y="5199078"/>
            <a:ext cx="404253" cy="404253"/>
          </a:xfrm>
          <a:prstGeom prst="rect">
            <a:avLst/>
          </a:prstGeom>
        </p:spPr>
      </p:pic>
      <p:pic>
        <p:nvPicPr>
          <p:cNvPr id="126" name="グラフィックス 125" descr="クレジット カード 単色塗りつぶし">
            <a:extLst>
              <a:ext uri="{FF2B5EF4-FFF2-40B4-BE49-F238E27FC236}">
                <a16:creationId xmlns:a16="http://schemas.microsoft.com/office/drawing/2014/main" id="{8CB58D3A-9845-4EEA-AFC2-FE1015594A7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31250" y="5212120"/>
            <a:ext cx="368733" cy="368733"/>
          </a:xfrm>
          <a:prstGeom prst="rect">
            <a:avLst/>
          </a:prstGeom>
        </p:spPr>
      </p:pic>
      <p:pic>
        <p:nvPicPr>
          <p:cNvPr id="129" name="グラフィックス 128" descr="病院 単色塗りつぶし">
            <a:extLst>
              <a:ext uri="{FF2B5EF4-FFF2-40B4-BE49-F238E27FC236}">
                <a16:creationId xmlns:a16="http://schemas.microsoft.com/office/drawing/2014/main" id="{648D373C-6BA8-402F-8E22-6A205EEDEB4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19729" y="5226928"/>
            <a:ext cx="334098" cy="334098"/>
          </a:xfrm>
          <a:prstGeom prst="rect">
            <a:avLst/>
          </a:prstGeom>
        </p:spPr>
      </p:pic>
      <p:pic>
        <p:nvPicPr>
          <p:cNvPr id="131" name="グラフィックス 130" descr="裁判所 単色塗りつぶし">
            <a:extLst>
              <a:ext uri="{FF2B5EF4-FFF2-40B4-BE49-F238E27FC236}">
                <a16:creationId xmlns:a16="http://schemas.microsoft.com/office/drawing/2014/main" id="{F2AFE766-F84A-45F3-AD32-923EBECA165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963229" y="5206346"/>
            <a:ext cx="334098" cy="334098"/>
          </a:xfrm>
          <a:prstGeom prst="rect">
            <a:avLst/>
          </a:prstGeom>
        </p:spPr>
      </p:pic>
      <p:pic>
        <p:nvPicPr>
          <p:cNvPr id="133" name="グラフィックス 132" descr="最新のアーキテクチャ 単色塗りつぶし">
            <a:extLst>
              <a:ext uri="{FF2B5EF4-FFF2-40B4-BE49-F238E27FC236}">
                <a16:creationId xmlns:a16="http://schemas.microsoft.com/office/drawing/2014/main" id="{E3F01DC4-3627-4328-BC74-42FFC1970AA8}"/>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56499" y="5227602"/>
            <a:ext cx="334098" cy="334098"/>
          </a:xfrm>
          <a:prstGeom prst="rect">
            <a:avLst/>
          </a:prstGeom>
        </p:spPr>
      </p:pic>
      <p:pic>
        <p:nvPicPr>
          <p:cNvPr id="135" name="グラフィックス 134" descr="家 単色塗りつぶし">
            <a:extLst>
              <a:ext uri="{FF2B5EF4-FFF2-40B4-BE49-F238E27FC236}">
                <a16:creationId xmlns:a16="http://schemas.microsoft.com/office/drawing/2014/main" id="{1E0EB4A1-4C30-43D4-9873-333F0CB4B5C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69138" y="5225636"/>
            <a:ext cx="334098" cy="334098"/>
          </a:xfrm>
          <a:prstGeom prst="rect">
            <a:avLst/>
          </a:prstGeom>
        </p:spPr>
      </p:pic>
      <p:pic>
        <p:nvPicPr>
          <p:cNvPr id="137" name="グラフィックス 136" descr="車 単色塗りつぶし">
            <a:extLst>
              <a:ext uri="{FF2B5EF4-FFF2-40B4-BE49-F238E27FC236}">
                <a16:creationId xmlns:a16="http://schemas.microsoft.com/office/drawing/2014/main" id="{B660A2D7-164A-4801-B882-FA746F9C731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39035" y="5225636"/>
            <a:ext cx="403316" cy="403316"/>
          </a:xfrm>
          <a:prstGeom prst="rect">
            <a:avLst/>
          </a:prstGeom>
        </p:spPr>
      </p:pic>
      <p:pic>
        <p:nvPicPr>
          <p:cNvPr id="139" name="グラフィックス 138" descr="線路 単色塗りつぶし">
            <a:extLst>
              <a:ext uri="{FF2B5EF4-FFF2-40B4-BE49-F238E27FC236}">
                <a16:creationId xmlns:a16="http://schemas.microsoft.com/office/drawing/2014/main" id="{30FF8D6C-1B35-4ED1-8D78-F2207F187D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19260" y="5206346"/>
            <a:ext cx="403316" cy="403316"/>
          </a:xfrm>
          <a:prstGeom prst="rect">
            <a:avLst/>
          </a:prstGeom>
        </p:spPr>
      </p:pic>
    </p:spTree>
    <p:extLst>
      <p:ext uri="{BB962C8B-B14F-4D97-AF65-F5344CB8AC3E}">
        <p14:creationId xmlns:p14="http://schemas.microsoft.com/office/powerpoint/2010/main" val="268387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955224-A62E-457C-804C-1DB68DD07183}"/>
              </a:ext>
            </a:extLst>
          </p:cNvPr>
          <p:cNvPicPr>
            <a:picLocks noChangeAspect="1"/>
          </p:cNvPicPr>
          <p:nvPr/>
        </p:nvPicPr>
        <p:blipFill>
          <a:blip r:embed="rId2"/>
          <a:stretch>
            <a:fillRect/>
          </a:stretch>
        </p:blipFill>
        <p:spPr>
          <a:xfrm>
            <a:off x="227013" y="2845068"/>
            <a:ext cx="5320937" cy="3430219"/>
          </a:xfrm>
          <a:prstGeom prst="rect">
            <a:avLst/>
          </a:prstGeom>
        </p:spPr>
      </p:pic>
      <p:sp>
        <p:nvSpPr>
          <p:cNvPr id="4" name="テキスト プレースホルダー 2">
            <a:extLst>
              <a:ext uri="{FF2B5EF4-FFF2-40B4-BE49-F238E27FC236}">
                <a16:creationId xmlns:a16="http://schemas.microsoft.com/office/drawing/2014/main" id="{3597E4CC-7E44-4AB1-879D-1FE3804BD8DC}"/>
              </a:ext>
            </a:extLst>
          </p:cNvPr>
          <p:cNvSpPr>
            <a:spLocks noGrp="1"/>
          </p:cNvSpPr>
          <p:nvPr>
            <p:ph type="body" sz="quarter" idx="13"/>
          </p:nvPr>
        </p:nvSpPr>
        <p:spPr>
          <a:xfrm>
            <a:off x="227013" y="77822"/>
            <a:ext cx="11724494" cy="464472"/>
          </a:xfrm>
        </p:spPr>
        <p:txBody>
          <a:bodyPr>
            <a:normAutofit lnSpcReduction="10000"/>
          </a:bodyPr>
          <a:lstStyle/>
          <a:p>
            <a:r>
              <a:rPr lang="en-US" altLang="ja-JP"/>
              <a:t>1.5</a:t>
            </a:r>
            <a:r>
              <a:rPr kumimoji="1" lang="ja-JP" altLang="en-US"/>
              <a:t>．データ利活用関連の市場規模</a:t>
            </a:r>
            <a:endParaRPr lang="ja-JP" altLang="en-US"/>
          </a:p>
        </p:txBody>
      </p:sp>
      <p:sp>
        <p:nvSpPr>
          <p:cNvPr id="5" name="テキスト ボックス 4">
            <a:extLst>
              <a:ext uri="{FF2B5EF4-FFF2-40B4-BE49-F238E27FC236}">
                <a16:creationId xmlns:a16="http://schemas.microsoft.com/office/drawing/2014/main" id="{82E37EA5-8473-4B3F-80CA-D153EFCFE2DC}"/>
              </a:ext>
            </a:extLst>
          </p:cNvPr>
          <p:cNvSpPr txBox="1"/>
          <p:nvPr/>
        </p:nvSpPr>
        <p:spPr>
          <a:xfrm>
            <a:off x="694963" y="2097280"/>
            <a:ext cx="4852987" cy="646331"/>
          </a:xfrm>
          <a:prstGeom prst="rect">
            <a:avLst/>
          </a:prstGeom>
          <a:noFill/>
        </p:spPr>
        <p:txBody>
          <a:bodyPr wrap="square">
            <a:spAutoFit/>
          </a:bodyPr>
          <a:lstStyle/>
          <a:p>
            <a:r>
              <a:rPr lang="en-US" altLang="ja-JP" b="1" i="0">
                <a:solidFill>
                  <a:srgbClr val="000041"/>
                </a:solidFill>
                <a:effectLst/>
                <a:latin typeface="Meiryo UI" panose="020B0604030504040204" pitchFamily="50" charset="-128"/>
                <a:ea typeface="Meiryo UI" panose="020B0604030504040204" pitchFamily="50" charset="-128"/>
              </a:rPr>
              <a:t>ITR</a:t>
            </a:r>
            <a:r>
              <a:rPr lang="ja-JP" altLang="en-US" b="1" i="0">
                <a:solidFill>
                  <a:srgbClr val="000041"/>
                </a:solidFill>
                <a:effectLst/>
                <a:latin typeface="Meiryo UI" panose="020B0604030504040204" pitchFamily="50" charset="-128"/>
                <a:ea typeface="Meiryo UI" panose="020B0604030504040204" pitchFamily="50" charset="-128"/>
              </a:rPr>
              <a:t>：国内データ・マネジメント市場規模推移</a:t>
            </a:r>
            <a:endParaRPr lang="en-US" altLang="ja-JP" b="1" i="0">
              <a:solidFill>
                <a:srgbClr val="000041"/>
              </a:solidFill>
              <a:effectLst/>
              <a:latin typeface="Meiryo UI" panose="020B0604030504040204" pitchFamily="50" charset="-128"/>
              <a:ea typeface="Meiryo UI" panose="020B0604030504040204" pitchFamily="50" charset="-128"/>
            </a:endParaRPr>
          </a:p>
          <a:p>
            <a:r>
              <a:rPr lang="ja-JP" altLang="en-US" b="1" i="0">
                <a:solidFill>
                  <a:srgbClr val="000041"/>
                </a:solidFill>
                <a:effectLst/>
                <a:latin typeface="Meiryo UI" panose="020B0604030504040204" pitchFamily="50" charset="-128"/>
                <a:ea typeface="Meiryo UI" panose="020B0604030504040204" pitchFamily="50" charset="-128"/>
              </a:rPr>
              <a:t>および予測（</a:t>
            </a:r>
            <a:r>
              <a:rPr lang="en-US" altLang="ja-JP" b="1" i="0">
                <a:solidFill>
                  <a:srgbClr val="000041"/>
                </a:solidFill>
                <a:effectLst/>
                <a:latin typeface="Meiryo UI" panose="020B0604030504040204" pitchFamily="50" charset="-128"/>
                <a:ea typeface="Meiryo UI" panose="020B0604030504040204" pitchFamily="50" charset="-128"/>
              </a:rPr>
              <a:t>2018</a:t>
            </a:r>
            <a:r>
              <a:rPr lang="ja-JP" altLang="en-US" b="1" i="0">
                <a:solidFill>
                  <a:srgbClr val="000041"/>
                </a:solidFill>
                <a:effectLst/>
                <a:latin typeface="Meiryo UI" panose="020B0604030504040204" pitchFamily="50" charset="-128"/>
                <a:ea typeface="Meiryo UI" panose="020B0604030504040204" pitchFamily="50" charset="-128"/>
              </a:rPr>
              <a:t>年度～</a:t>
            </a:r>
            <a:r>
              <a:rPr lang="en-US" altLang="ja-JP" b="1" i="0">
                <a:solidFill>
                  <a:srgbClr val="000041"/>
                </a:solidFill>
                <a:effectLst/>
                <a:latin typeface="Meiryo UI" panose="020B0604030504040204" pitchFamily="50" charset="-128"/>
                <a:ea typeface="Meiryo UI" panose="020B0604030504040204" pitchFamily="50" charset="-128"/>
              </a:rPr>
              <a:t>2024</a:t>
            </a:r>
            <a:r>
              <a:rPr lang="ja-JP" altLang="en-US" b="1" i="0">
                <a:solidFill>
                  <a:srgbClr val="000041"/>
                </a:solidFill>
                <a:effectLst/>
                <a:latin typeface="Meiryo UI" panose="020B0604030504040204" pitchFamily="50" charset="-128"/>
                <a:ea typeface="Meiryo UI" panose="020B0604030504040204" pitchFamily="50" charset="-128"/>
              </a:rPr>
              <a:t>年度予測）</a:t>
            </a:r>
            <a:endParaRPr lang="ja-JP" altLang="en-US">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F95B57F4-4C74-4F20-965A-3B41BD28E9C3}"/>
              </a:ext>
            </a:extLst>
          </p:cNvPr>
          <p:cNvPicPr>
            <a:picLocks noChangeAspect="1"/>
          </p:cNvPicPr>
          <p:nvPr/>
        </p:nvPicPr>
        <p:blipFill>
          <a:blip r:embed="rId3"/>
          <a:stretch>
            <a:fillRect/>
          </a:stretch>
        </p:blipFill>
        <p:spPr>
          <a:xfrm>
            <a:off x="5803900" y="2913836"/>
            <a:ext cx="6274608" cy="3430218"/>
          </a:xfrm>
          <a:prstGeom prst="rect">
            <a:avLst/>
          </a:prstGeom>
        </p:spPr>
      </p:pic>
      <p:sp>
        <p:nvSpPr>
          <p:cNvPr id="10" name="テキスト ボックス 9">
            <a:extLst>
              <a:ext uri="{FF2B5EF4-FFF2-40B4-BE49-F238E27FC236}">
                <a16:creationId xmlns:a16="http://schemas.microsoft.com/office/drawing/2014/main" id="{63BC043E-8C61-49C3-A8B3-82C8965983A6}"/>
              </a:ext>
            </a:extLst>
          </p:cNvPr>
          <p:cNvSpPr txBox="1"/>
          <p:nvPr/>
        </p:nvSpPr>
        <p:spPr>
          <a:xfrm>
            <a:off x="6705600" y="2089224"/>
            <a:ext cx="4852987" cy="646331"/>
          </a:xfrm>
          <a:prstGeom prst="rect">
            <a:avLst/>
          </a:prstGeom>
          <a:noFill/>
        </p:spPr>
        <p:txBody>
          <a:bodyPr wrap="square">
            <a:spAutoFit/>
          </a:bodyPr>
          <a:lstStyle/>
          <a:p>
            <a:r>
              <a:rPr lang="en-US" altLang="ja-JP" b="1" i="0">
                <a:solidFill>
                  <a:srgbClr val="01010F"/>
                </a:solidFill>
                <a:effectLst/>
                <a:latin typeface="Meiryo UI" panose="020B0604030504040204" pitchFamily="50" charset="-128"/>
                <a:ea typeface="Meiryo UI" panose="020B0604030504040204" pitchFamily="50" charset="-128"/>
              </a:rPr>
              <a:t>IDC</a:t>
            </a:r>
            <a:r>
              <a:rPr lang="ja-JP" altLang="en-US" b="1" i="0">
                <a:solidFill>
                  <a:srgbClr val="01010F"/>
                </a:solidFill>
                <a:effectLst/>
                <a:latin typeface="Meiryo UI" panose="020B0604030504040204" pitchFamily="50" charset="-128"/>
                <a:ea typeface="Meiryo UI" panose="020B0604030504040204" pitchFamily="50" charset="-128"/>
              </a:rPr>
              <a:t>：国内ビジネスアナリティクスサービス市場　支出額予測： </a:t>
            </a:r>
            <a:r>
              <a:rPr lang="en-US" altLang="ja-JP" b="1" i="0">
                <a:solidFill>
                  <a:srgbClr val="01010F"/>
                </a:solidFill>
                <a:effectLst/>
                <a:latin typeface="Meiryo UI" panose="020B0604030504040204" pitchFamily="50" charset="-128"/>
                <a:ea typeface="Meiryo UI" panose="020B0604030504040204" pitchFamily="50" charset="-128"/>
              </a:rPr>
              <a:t>2019</a:t>
            </a:r>
            <a:r>
              <a:rPr lang="ja-JP" altLang="en-US" b="1" i="0">
                <a:solidFill>
                  <a:srgbClr val="01010F"/>
                </a:solidFill>
                <a:effectLst/>
                <a:latin typeface="Meiryo UI" panose="020B0604030504040204" pitchFamily="50" charset="-128"/>
                <a:ea typeface="Meiryo UI" panose="020B0604030504040204" pitchFamily="50" charset="-128"/>
              </a:rPr>
              <a:t>年～</a:t>
            </a:r>
            <a:r>
              <a:rPr lang="en-US" altLang="ja-JP" b="1" i="0">
                <a:solidFill>
                  <a:srgbClr val="01010F"/>
                </a:solidFill>
                <a:effectLst/>
                <a:latin typeface="Meiryo UI" panose="020B0604030504040204" pitchFamily="50" charset="-128"/>
                <a:ea typeface="Meiryo UI" panose="020B0604030504040204" pitchFamily="50" charset="-128"/>
              </a:rPr>
              <a:t>2025</a:t>
            </a:r>
            <a:r>
              <a:rPr lang="ja-JP" altLang="en-US" b="1" i="0">
                <a:solidFill>
                  <a:srgbClr val="01010F"/>
                </a:solidFill>
                <a:effectLst/>
                <a:latin typeface="Meiryo UI" panose="020B0604030504040204" pitchFamily="50" charset="-128"/>
                <a:ea typeface="Meiryo UI" panose="020B0604030504040204" pitchFamily="50" charset="-128"/>
              </a:rPr>
              <a:t>年</a:t>
            </a:r>
            <a:endParaRPr lang="ja-JP" altLang="en-US">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239692C5-B967-4055-9E0D-BFAFB8C798D4}"/>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ITR</a:t>
            </a:r>
            <a:r>
              <a:rPr lang="ja-JP" altLang="en-US" sz="1800">
                <a:solidFill>
                  <a:schemeClr val="bg1"/>
                </a:solidFill>
                <a:latin typeface="Meiryo UI" panose="020B0604030504040204" pitchFamily="50" charset="-128"/>
                <a:ea typeface="Meiryo UI" panose="020B0604030504040204" pitchFamily="50" charset="-128"/>
              </a:rPr>
              <a:t>によれば、データ・マネジメント</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データを活用するためにデータの加工、前処理、クレンジングおよびメタデータ管理を行う製品群）市場は、</a:t>
            </a:r>
            <a:r>
              <a:rPr lang="en-US" altLang="ja-JP" sz="1800">
                <a:solidFill>
                  <a:schemeClr val="bg1"/>
                </a:solidFill>
                <a:latin typeface="Meiryo UI" panose="020B0604030504040204" pitchFamily="50" charset="-128"/>
                <a:ea typeface="Meiryo UI" panose="020B0604030504040204" pitchFamily="50" charset="-128"/>
              </a:rPr>
              <a:t>2024</a:t>
            </a:r>
            <a:r>
              <a:rPr lang="ja-JP" altLang="en-US" sz="1800">
                <a:solidFill>
                  <a:schemeClr val="bg1"/>
                </a:solidFill>
                <a:latin typeface="Meiryo UI" panose="020B0604030504040204" pitchFamily="50" charset="-128"/>
                <a:ea typeface="Meiryo UI" panose="020B0604030504040204" pitchFamily="50" charset="-128"/>
              </a:rPr>
              <a:t>年度には</a:t>
            </a:r>
            <a:r>
              <a:rPr lang="en-US" altLang="ja-JP" sz="1800">
                <a:solidFill>
                  <a:schemeClr val="bg1"/>
                </a:solidFill>
                <a:latin typeface="Meiryo UI" panose="020B0604030504040204" pitchFamily="50" charset="-128"/>
                <a:ea typeface="Meiryo UI" panose="020B0604030504040204" pitchFamily="50" charset="-128"/>
              </a:rPr>
              <a:t>180</a:t>
            </a:r>
            <a:r>
              <a:rPr lang="ja-JP" altLang="en-US" sz="1800">
                <a:solidFill>
                  <a:schemeClr val="bg1"/>
                </a:solidFill>
                <a:latin typeface="Meiryo UI" panose="020B0604030504040204" pitchFamily="50" charset="-128"/>
                <a:ea typeface="Meiryo UI" panose="020B0604030504040204" pitchFamily="50" charset="-128"/>
              </a:rPr>
              <a:t>億円に達すると予想されている。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IDC</a:t>
            </a:r>
            <a:r>
              <a:rPr lang="ja-JP" altLang="en-US">
                <a:solidFill>
                  <a:schemeClr val="bg1"/>
                </a:solidFill>
                <a:latin typeface="Meiryo UI" panose="020B0604030504040204" pitchFamily="50" charset="-128"/>
                <a:ea typeface="Meiryo UI" panose="020B0604030504040204" pitchFamily="50" charset="-128"/>
              </a:rPr>
              <a:t>によれば、国内ビジネスアナリティクス（</a:t>
            </a:r>
            <a:r>
              <a:rPr lang="en-US" altLang="ja-JP">
                <a:solidFill>
                  <a:schemeClr val="bg1"/>
                </a:solidFill>
                <a:latin typeface="Meiryo UI" panose="020B0604030504040204" pitchFamily="50" charset="-128"/>
                <a:ea typeface="Meiryo UI" panose="020B0604030504040204" pitchFamily="50" charset="-128"/>
              </a:rPr>
              <a:t>BA</a:t>
            </a:r>
            <a:r>
              <a:rPr lang="ja-JP" altLang="en-US">
                <a:solidFill>
                  <a:schemeClr val="bg1"/>
                </a:solidFill>
                <a:latin typeface="Meiryo UI" panose="020B0604030504040204" pitchFamily="50" charset="-128"/>
                <a:ea typeface="Meiryo UI" panose="020B0604030504040204" pitchFamily="50" charset="-128"/>
              </a:rPr>
              <a:t>）／</a:t>
            </a:r>
            <a:r>
              <a:rPr lang="en-US" altLang="ja-JP">
                <a:solidFill>
                  <a:schemeClr val="bg1"/>
                </a:solidFill>
                <a:latin typeface="Meiryo UI" panose="020B0604030504040204" pitchFamily="50" charset="-128"/>
                <a:ea typeface="Meiryo UI" panose="020B0604030504040204" pitchFamily="50" charset="-128"/>
              </a:rPr>
              <a:t>AI</a:t>
            </a:r>
            <a:r>
              <a:rPr lang="ja-JP" altLang="en-US">
                <a:solidFill>
                  <a:schemeClr val="bg1"/>
                </a:solidFill>
                <a:latin typeface="Meiryo UI" panose="020B0604030504040204" pitchFamily="50" charset="-128"/>
                <a:ea typeface="Meiryo UI" panose="020B0604030504040204" pitchFamily="50" charset="-128"/>
              </a:rPr>
              <a:t>サービス市場は、</a:t>
            </a:r>
            <a:r>
              <a:rPr lang="en-US" altLang="ja-JP">
                <a:solidFill>
                  <a:schemeClr val="bg1"/>
                </a:solidFill>
                <a:latin typeface="Meiryo UI" panose="020B0604030504040204" pitchFamily="50" charset="-128"/>
                <a:ea typeface="Meiryo UI" panose="020B0604030504040204" pitchFamily="50" charset="-128"/>
              </a:rPr>
              <a:t>2020</a:t>
            </a:r>
            <a:r>
              <a:rPr lang="ja-JP" altLang="en-US">
                <a:solidFill>
                  <a:schemeClr val="bg1"/>
                </a:solidFill>
                <a:latin typeface="Meiryo UI" panose="020B0604030504040204" pitchFamily="50" charset="-128"/>
                <a:ea typeface="Meiryo UI" panose="020B0604030504040204" pitchFamily="50" charset="-128"/>
              </a:rPr>
              <a:t>年に新型コロナウイルス感染症（</a:t>
            </a:r>
            <a:r>
              <a:rPr lang="en-US" altLang="ja-JP">
                <a:solidFill>
                  <a:schemeClr val="bg1"/>
                </a:solidFill>
                <a:latin typeface="Meiryo UI" panose="020B0604030504040204" pitchFamily="50" charset="-128"/>
                <a:ea typeface="Meiryo UI" panose="020B0604030504040204" pitchFamily="50" charset="-128"/>
              </a:rPr>
              <a:t>COVID-19</a:t>
            </a:r>
            <a:r>
              <a:rPr lang="ja-JP" altLang="en-US">
                <a:solidFill>
                  <a:schemeClr val="bg1"/>
                </a:solidFill>
                <a:latin typeface="Meiryo UI" panose="020B0604030504040204" pitchFamily="50" charset="-128"/>
                <a:ea typeface="Meiryo UI" panose="020B0604030504040204" pitchFamily="50" charset="-128"/>
              </a:rPr>
              <a:t>）による負の影響を受けながらも二桁成長を遂げており、同市場は、</a:t>
            </a:r>
            <a:r>
              <a:rPr lang="en-US" altLang="ja-JP">
                <a:solidFill>
                  <a:schemeClr val="bg1"/>
                </a:solidFill>
                <a:latin typeface="Meiryo UI" panose="020B0604030504040204" pitchFamily="50" charset="-128"/>
                <a:ea typeface="Meiryo UI" panose="020B0604030504040204" pitchFamily="50" charset="-128"/>
              </a:rPr>
              <a:t>2025</a:t>
            </a:r>
            <a:r>
              <a:rPr lang="ja-JP" altLang="en-US">
                <a:solidFill>
                  <a:schemeClr val="bg1"/>
                </a:solidFill>
                <a:latin typeface="Meiryo UI" panose="020B0604030504040204" pitchFamily="50" charset="-128"/>
                <a:ea typeface="Meiryo UI" panose="020B0604030504040204" pitchFamily="50" charset="-128"/>
              </a:rPr>
              <a:t>年に</a:t>
            </a:r>
            <a:r>
              <a:rPr lang="en-US" altLang="ja-JP">
                <a:solidFill>
                  <a:schemeClr val="bg1"/>
                </a:solidFill>
                <a:latin typeface="Meiryo UI" panose="020B0604030504040204" pitchFamily="50" charset="-128"/>
                <a:ea typeface="Meiryo UI" panose="020B0604030504040204" pitchFamily="50" charset="-128"/>
              </a:rPr>
              <a:t>1</a:t>
            </a:r>
            <a:r>
              <a:rPr lang="ja-JP" altLang="en-US">
                <a:solidFill>
                  <a:schemeClr val="bg1"/>
                </a:solidFill>
                <a:latin typeface="Meiryo UI" panose="020B0604030504040204" pitchFamily="50" charset="-128"/>
                <a:ea typeface="Meiryo UI" panose="020B0604030504040204" pitchFamily="50" charset="-128"/>
              </a:rPr>
              <a:t>兆</a:t>
            </a:r>
            <a:r>
              <a:rPr lang="en-US" altLang="ja-JP">
                <a:solidFill>
                  <a:schemeClr val="bg1"/>
                </a:solidFill>
                <a:latin typeface="Meiryo UI" panose="020B0604030504040204" pitchFamily="50" charset="-128"/>
                <a:ea typeface="Meiryo UI" panose="020B0604030504040204" pitchFamily="50" charset="-128"/>
              </a:rPr>
              <a:t>2,080</a:t>
            </a:r>
            <a:r>
              <a:rPr lang="ja-JP" altLang="en-US">
                <a:solidFill>
                  <a:schemeClr val="bg1"/>
                </a:solidFill>
                <a:latin typeface="Meiryo UI" panose="020B0604030504040204" pitchFamily="50" charset="-128"/>
                <a:ea typeface="Meiryo UI" panose="020B0604030504040204" pitchFamily="50" charset="-128"/>
              </a:rPr>
              <a:t>億円に達するとみられている。</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8433EC51-23DB-466C-BF14-5C3D18B5BC98}"/>
              </a:ext>
            </a:extLst>
          </p:cNvPr>
          <p:cNvSpPr txBox="1"/>
          <p:nvPr/>
        </p:nvSpPr>
        <p:spPr>
          <a:xfrm>
            <a:off x="6705600" y="6275287"/>
            <a:ext cx="5043486" cy="276999"/>
          </a:xfrm>
          <a:prstGeom prst="rect">
            <a:avLst/>
          </a:prstGeom>
          <a:noFill/>
        </p:spPr>
        <p:txBody>
          <a:bodyPr wrap="square">
            <a:spAutoFit/>
          </a:bodyPr>
          <a:lstStyle/>
          <a:p>
            <a:r>
              <a:rPr lang="en-US" altLang="ja-JP" sz="1200">
                <a:solidFill>
                  <a:schemeClr val="bg1">
                    <a:lumMod val="50000"/>
                  </a:schemeClr>
                </a:solidFill>
                <a:latin typeface="Meiryo UI" panose="020B0604030504040204" pitchFamily="50" charset="-128"/>
                <a:ea typeface="Meiryo UI" panose="020B0604030504040204" pitchFamily="50" charset="-128"/>
              </a:rPr>
              <a:t>https://www.idc.com/getdoc.jsp?containerId=prJPJ48327621</a:t>
            </a:r>
            <a:endParaRPr lang="ja-JP" altLang="en-US" sz="1200">
              <a:solidFill>
                <a:schemeClr val="bg1">
                  <a:lumMod val="50000"/>
                </a:schemeClr>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50F6BF31-720C-43E6-94D7-B77C6438347B}"/>
              </a:ext>
            </a:extLst>
          </p:cNvPr>
          <p:cNvSpPr txBox="1"/>
          <p:nvPr/>
        </p:nvSpPr>
        <p:spPr>
          <a:xfrm>
            <a:off x="365738" y="6311130"/>
            <a:ext cx="5043486" cy="276999"/>
          </a:xfrm>
          <a:prstGeom prst="rect">
            <a:avLst/>
          </a:prstGeom>
          <a:noFill/>
        </p:spPr>
        <p:txBody>
          <a:bodyPr wrap="square">
            <a:spAutoFit/>
          </a:bodyPr>
          <a:lstStyle/>
          <a:p>
            <a:r>
              <a:rPr lang="en-US" altLang="ja-JP" sz="1200">
                <a:solidFill>
                  <a:schemeClr val="bg1">
                    <a:lumMod val="50000"/>
                  </a:schemeClr>
                </a:solidFill>
                <a:latin typeface="Meiryo UI" panose="020B0604030504040204" pitchFamily="50" charset="-128"/>
                <a:ea typeface="Meiryo UI" panose="020B0604030504040204" pitchFamily="50" charset="-128"/>
              </a:rPr>
              <a:t>https://www.itr.co.jp/report/marketview/M21000300.html</a:t>
            </a:r>
            <a:endParaRPr lang="ja-JP" altLang="en-US" sz="1200">
              <a:solidFill>
                <a:schemeClr val="bg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6526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7AB926E-6D1B-401F-A35C-DD15A4E0DC38}"/>
              </a:ext>
            </a:extLst>
          </p:cNvPr>
          <p:cNvSpPr>
            <a:spLocks noGrp="1"/>
          </p:cNvSpPr>
          <p:nvPr>
            <p:ph type="body" sz="quarter" idx="13"/>
          </p:nvPr>
        </p:nvSpPr>
        <p:spPr/>
        <p:txBody>
          <a:bodyPr>
            <a:normAutofit lnSpcReduction="10000"/>
          </a:bodyPr>
          <a:lstStyle/>
          <a:p>
            <a:r>
              <a:rPr lang="ja-JP" altLang="en-US">
                <a:cs typeface="Microsoft GothicNeo" panose="020B0503020000020004" pitchFamily="34" charset="-127"/>
              </a:rPr>
              <a:t>２</a:t>
            </a:r>
            <a:r>
              <a:rPr kumimoji="1" lang="ja-JP" altLang="en-US">
                <a:cs typeface="Microsoft GothicNeo" panose="020B0503020000020004" pitchFamily="34" charset="-127"/>
              </a:rPr>
              <a:t>．分野間データ連携基盤技術事業とは</a:t>
            </a:r>
            <a:endParaRPr lang="ja-JP" altLang="en-US"/>
          </a:p>
        </p:txBody>
      </p:sp>
      <p:pic>
        <p:nvPicPr>
          <p:cNvPr id="4" name="図 3">
            <a:extLst>
              <a:ext uri="{FF2B5EF4-FFF2-40B4-BE49-F238E27FC236}">
                <a16:creationId xmlns:a16="http://schemas.microsoft.com/office/drawing/2014/main" id="{804579D2-269B-49FC-9DC3-DA70671F423C}"/>
              </a:ext>
            </a:extLst>
          </p:cNvPr>
          <p:cNvPicPr>
            <a:picLocks noChangeAspect="1"/>
          </p:cNvPicPr>
          <p:nvPr/>
        </p:nvPicPr>
        <p:blipFill>
          <a:blip r:embed="rId2"/>
          <a:stretch>
            <a:fillRect/>
          </a:stretch>
        </p:blipFill>
        <p:spPr>
          <a:xfrm>
            <a:off x="1936635" y="1730299"/>
            <a:ext cx="7776865" cy="4562170"/>
          </a:xfrm>
          <a:prstGeom prst="rect">
            <a:avLst/>
          </a:prstGeom>
        </p:spPr>
      </p:pic>
      <p:sp>
        <p:nvSpPr>
          <p:cNvPr id="5" name="テキスト ボックス 4">
            <a:extLst>
              <a:ext uri="{FF2B5EF4-FFF2-40B4-BE49-F238E27FC236}">
                <a16:creationId xmlns:a16="http://schemas.microsoft.com/office/drawing/2014/main" id="{B3D7C744-6977-4E64-92BF-3AEB8E893C54}"/>
              </a:ext>
            </a:extLst>
          </p:cNvPr>
          <p:cNvSpPr txBox="1"/>
          <p:nvPr/>
        </p:nvSpPr>
        <p:spPr>
          <a:xfrm>
            <a:off x="677335" y="6292469"/>
            <a:ext cx="4458519" cy="363552"/>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出典：内閣府「ビッグデータ・</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(2018/6/28)</a:t>
            </a:r>
          </a:p>
          <a:p>
            <a:pPr algn="l"/>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https://www.nedo.go.jp/activities/ZZJP2_100126.html</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a:extLst>
              <a:ext uri="{FF2B5EF4-FFF2-40B4-BE49-F238E27FC236}">
                <a16:creationId xmlns:a16="http://schemas.microsoft.com/office/drawing/2014/main" id="{E4E202FF-238C-47B6-A7F7-C4F9C89CAA19}"/>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分野毎のデータ基盤を連携せるための、「技術開発」「ルール整備」「実証＆社会実装」「国際連携」をめざす事業が分野間データ連携基盤事業。</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内閣府の「戦略的イノベーション創造プログラム（</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）」で推進される研究開発事業。</a:t>
            </a:r>
          </a:p>
        </p:txBody>
      </p:sp>
    </p:spTree>
    <p:extLst>
      <p:ext uri="{BB962C8B-B14F-4D97-AF65-F5344CB8AC3E}">
        <p14:creationId xmlns:p14="http://schemas.microsoft.com/office/powerpoint/2010/main" val="265049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E68D573-6473-4E2E-BBD5-5D466E3D4B92}"/>
              </a:ext>
            </a:extLst>
          </p:cNvPr>
          <p:cNvSpPr>
            <a:spLocks noGrp="1"/>
          </p:cNvSpPr>
          <p:nvPr>
            <p:ph type="body" sz="quarter" idx="13"/>
          </p:nvPr>
        </p:nvSpPr>
        <p:spPr/>
        <p:txBody>
          <a:bodyPr>
            <a:normAutofit lnSpcReduction="10000"/>
          </a:bodyPr>
          <a:lstStyle/>
          <a:p>
            <a:r>
              <a:rPr lang="en-US" altLang="ja-JP"/>
              <a:t>《</a:t>
            </a:r>
            <a:r>
              <a:rPr lang="ja-JP" altLang="en-US"/>
              <a:t>参考</a:t>
            </a:r>
            <a:r>
              <a:rPr lang="en-US" altLang="ja-JP"/>
              <a:t>》</a:t>
            </a:r>
            <a:r>
              <a:rPr lang="ja-JP" altLang="en-US"/>
              <a:t>分野間データ連携基盤技術事業の経緯</a:t>
            </a:r>
          </a:p>
        </p:txBody>
      </p:sp>
      <p:sp>
        <p:nvSpPr>
          <p:cNvPr id="4" name="矢印: 下 3">
            <a:extLst>
              <a:ext uri="{FF2B5EF4-FFF2-40B4-BE49-F238E27FC236}">
                <a16:creationId xmlns:a16="http://schemas.microsoft.com/office/drawing/2014/main" id="{61177564-9558-4B57-BEF5-77242DF302A4}"/>
              </a:ext>
            </a:extLst>
          </p:cNvPr>
          <p:cNvSpPr/>
          <p:nvPr/>
        </p:nvSpPr>
        <p:spPr bwMode="auto">
          <a:xfrm>
            <a:off x="438488" y="710554"/>
            <a:ext cx="481488" cy="5806401"/>
          </a:xfrm>
          <a:prstGeom prst="downArrow">
            <a:avLst>
              <a:gd name="adj1" fmla="val 37611"/>
              <a:gd name="adj2" fmla="val 71681"/>
            </a:avLst>
          </a:prstGeom>
          <a:solidFill>
            <a:schemeClr val="accent6">
              <a:lumMod val="60000"/>
              <a:lumOff val="40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5" name="正方形/長方形 4">
            <a:extLst>
              <a:ext uri="{FF2B5EF4-FFF2-40B4-BE49-F238E27FC236}">
                <a16:creationId xmlns:a16="http://schemas.microsoft.com/office/drawing/2014/main" id="{7652F22F-667F-446B-B155-DDECD2858E72}"/>
              </a:ext>
            </a:extLst>
          </p:cNvPr>
          <p:cNvSpPr/>
          <p:nvPr/>
        </p:nvSpPr>
        <p:spPr bwMode="auto">
          <a:xfrm>
            <a:off x="817115" y="795713"/>
            <a:ext cx="5795992" cy="553998"/>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en-US" altLang="ja-JP" sz="2000" b="1">
                <a:solidFill>
                  <a:schemeClr val="tx1"/>
                </a:solidFill>
                <a:latin typeface="Meiryo UI" panose="020B0604030504040204" pitchFamily="50" charset="-128"/>
                <a:ea typeface="Meiryo UI" panose="020B0604030504040204" pitchFamily="50" charset="-128"/>
              </a:rPr>
              <a:t>2016</a:t>
            </a:r>
            <a:r>
              <a:rPr lang="ja-JP" altLang="en-US" sz="2000" b="1">
                <a:solidFill>
                  <a:schemeClr val="tx1"/>
                </a:solidFill>
                <a:latin typeface="Meiryo UI" panose="020B0604030504040204" pitchFamily="50" charset="-128"/>
                <a:ea typeface="Meiryo UI" panose="020B0604030504040204" pitchFamily="50" charset="-128"/>
              </a:rPr>
              <a:t>年</a:t>
            </a:r>
            <a:r>
              <a:rPr lang="en-US" altLang="ja-JP" sz="2000" b="1">
                <a:solidFill>
                  <a:schemeClr val="tx1"/>
                </a:solidFill>
                <a:latin typeface="Meiryo UI" panose="020B0604030504040204" pitchFamily="50" charset="-128"/>
                <a:ea typeface="Meiryo UI" panose="020B0604030504040204" pitchFamily="50" charset="-128"/>
              </a:rPr>
              <a:t>1</a:t>
            </a:r>
            <a:r>
              <a:rPr lang="ja-JP" altLang="en-US" sz="2000" b="1">
                <a:solidFill>
                  <a:schemeClr val="tx1"/>
                </a:solidFill>
                <a:latin typeface="Meiryo UI" panose="020B0604030504040204" pitchFamily="50" charset="-128"/>
                <a:ea typeface="Meiryo UI" panose="020B0604030504040204" pitchFamily="50" charset="-128"/>
              </a:rPr>
              <a:t>月　</a:t>
            </a:r>
            <a:r>
              <a:rPr lang="ja-JP" altLang="ja-JP" sz="2000" b="1">
                <a:solidFill>
                  <a:schemeClr val="tx1"/>
                </a:solidFill>
                <a:latin typeface="Meiryo UI" panose="020B0604030504040204" pitchFamily="50" charset="-128"/>
                <a:ea typeface="Meiryo UI" panose="020B0604030504040204" pitchFamily="50" charset="-128"/>
              </a:rPr>
              <a:t>第5期科学技術基本計画</a:t>
            </a:r>
            <a:r>
              <a:rPr lang="en-US" altLang="ja-JP" sz="2000" b="1">
                <a:solidFill>
                  <a:schemeClr val="tx1"/>
                </a:solidFill>
                <a:latin typeface="Meiryo UI" panose="020B0604030504040204" pitchFamily="50" charset="-128"/>
                <a:ea typeface="Meiryo UI" panose="020B0604030504040204" pitchFamily="50" charset="-128"/>
              </a:rPr>
              <a:t> [</a:t>
            </a:r>
            <a:r>
              <a:rPr lang="ja-JP" altLang="en-US" sz="2000" b="1">
                <a:solidFill>
                  <a:schemeClr val="tx1"/>
                </a:solidFill>
                <a:latin typeface="Meiryo UI" panose="020B0604030504040204" pitchFamily="50" charset="-128"/>
                <a:ea typeface="Meiryo UI" panose="020B0604030504040204" pitchFamily="50" charset="-128"/>
              </a:rPr>
              <a:t>閣議決定</a:t>
            </a:r>
            <a:r>
              <a:rPr lang="en-US" altLang="ja-JP" sz="2000" b="1">
                <a:solidFill>
                  <a:schemeClr val="tx1"/>
                </a:solidFill>
                <a:latin typeface="Meiryo UI" panose="020B0604030504040204" pitchFamily="50" charset="-128"/>
                <a:ea typeface="Meiryo UI" panose="020B0604030504040204" pitchFamily="50" charset="-128"/>
              </a:rPr>
              <a:t>]</a:t>
            </a:r>
            <a:endPar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「世界に先駆けた「超スマート社会」の実現（</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Society 5.0</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 name="正方形/長方形 5">
            <a:extLst>
              <a:ext uri="{FF2B5EF4-FFF2-40B4-BE49-F238E27FC236}">
                <a16:creationId xmlns:a16="http://schemas.microsoft.com/office/drawing/2014/main" id="{7A8737F3-758B-472B-A43E-12484F49C77E}"/>
              </a:ext>
            </a:extLst>
          </p:cNvPr>
          <p:cNvSpPr/>
          <p:nvPr/>
        </p:nvSpPr>
        <p:spPr bwMode="auto">
          <a:xfrm>
            <a:off x="817115" y="2031632"/>
            <a:ext cx="4818160" cy="553998"/>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2017</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月　未来投資戦略　</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閣議決定</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―Society 5.0 </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の実現に向けた改革</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7" name="正方形/長方形 6">
            <a:extLst>
              <a:ext uri="{FF2B5EF4-FFF2-40B4-BE49-F238E27FC236}">
                <a16:creationId xmlns:a16="http://schemas.microsoft.com/office/drawing/2014/main" id="{4E6A1ADA-2CEC-491C-8545-90AC2B5AEB49}"/>
              </a:ext>
            </a:extLst>
          </p:cNvPr>
          <p:cNvSpPr/>
          <p:nvPr/>
        </p:nvSpPr>
        <p:spPr bwMode="auto">
          <a:xfrm>
            <a:off x="817116" y="5095085"/>
            <a:ext cx="6074915" cy="307777"/>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同年　第</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期 戦略的イノベーション創造プログラム</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(SIP)</a:t>
            </a:r>
          </a:p>
        </p:txBody>
      </p:sp>
      <p:sp>
        <p:nvSpPr>
          <p:cNvPr id="8" name="正方形/長方形 7">
            <a:extLst>
              <a:ext uri="{FF2B5EF4-FFF2-40B4-BE49-F238E27FC236}">
                <a16:creationId xmlns:a16="http://schemas.microsoft.com/office/drawing/2014/main" id="{B337891A-402A-46D9-97CD-C9F284B6C7F2}"/>
              </a:ext>
            </a:extLst>
          </p:cNvPr>
          <p:cNvSpPr/>
          <p:nvPr/>
        </p:nvSpPr>
        <p:spPr bwMode="gray">
          <a:xfrm>
            <a:off x="919976" y="1341330"/>
            <a:ext cx="10197790" cy="612000"/>
          </a:xfrm>
          <a:prstGeom prst="rect">
            <a:avLst/>
          </a:prstGeom>
          <a:noFill/>
          <a:ln w="19050">
            <a:noFill/>
            <a:miter lim="800000"/>
            <a:headEnd/>
            <a:tailEnd/>
          </a:ln>
          <a:effectLst/>
        </p:spPr>
        <p:txBody>
          <a:bodyPr wrap="square" lIns="36000" tIns="36000" rIns="36000" bIns="36000" rtlCol="0" anchor="t" anchorCtr="0">
            <a:noAutofit/>
          </a:bodyPr>
          <a:lstStyle/>
          <a:p>
            <a:pPr marL="180975" indent="-87313">
              <a:lnSpc>
                <a:spcPts val="1800"/>
              </a:lnSpc>
              <a:spcAft>
                <a:spcPts val="600"/>
              </a:spcAft>
              <a:buFont typeface="Arial" panose="020B0604020202020204" pitchFamily="34" charset="0"/>
              <a:buChar char="•"/>
            </a:pPr>
            <a:r>
              <a:rPr lang="ja-JP" altLang="en-US" sz="1400">
                <a:solidFill>
                  <a:schemeClr val="tx1"/>
                </a:solidFill>
                <a:latin typeface="Meiryo UI" panose="020B0604030504040204" pitchFamily="50" charset="-128"/>
                <a:ea typeface="Meiryo UI" panose="020B0604030504040204" pitchFamily="50" charset="-128"/>
              </a:rPr>
              <a:t>サービスや事業の「システム化」、システムの⾼度化、複数のシステム間の連携協調が必要であり、産学官・関係府省連携の下、</a:t>
            </a:r>
            <a:r>
              <a:rPr lang="ja-JP" altLang="en-US" sz="1400" u="sng">
                <a:solidFill>
                  <a:srgbClr val="FF0000"/>
                </a:solidFill>
                <a:latin typeface="Meiryo UI" panose="020B0604030504040204" pitchFamily="50" charset="-128"/>
                <a:ea typeface="Meiryo UI" panose="020B0604030504040204" pitchFamily="50" charset="-128"/>
              </a:rPr>
              <a:t>共通的なプラットフォーム（超スマート社会サービスプラットフォーム）</a:t>
            </a:r>
            <a:r>
              <a:rPr lang="ja-JP" altLang="en-US" sz="1400">
                <a:solidFill>
                  <a:schemeClr val="tx1"/>
                </a:solidFill>
                <a:latin typeface="Meiryo UI" panose="020B0604030504040204" pitchFamily="50" charset="-128"/>
                <a:ea typeface="Meiryo UI" panose="020B0604030504040204" pitchFamily="50" charset="-128"/>
              </a:rPr>
              <a:t>構築に必要となる取組を推進。</a:t>
            </a:r>
          </a:p>
        </p:txBody>
      </p:sp>
      <p:sp>
        <p:nvSpPr>
          <p:cNvPr id="9" name="正方形/長方形 8">
            <a:extLst>
              <a:ext uri="{FF2B5EF4-FFF2-40B4-BE49-F238E27FC236}">
                <a16:creationId xmlns:a16="http://schemas.microsoft.com/office/drawing/2014/main" id="{E46EF6FA-7366-4B18-AB22-C1EB53C079CF}"/>
              </a:ext>
            </a:extLst>
          </p:cNvPr>
          <p:cNvSpPr/>
          <p:nvPr/>
        </p:nvSpPr>
        <p:spPr bwMode="gray">
          <a:xfrm>
            <a:off x="919977" y="2568937"/>
            <a:ext cx="10185666" cy="793057"/>
          </a:xfrm>
          <a:prstGeom prst="rect">
            <a:avLst/>
          </a:prstGeom>
          <a:noFill/>
          <a:ln w="19050">
            <a:noFill/>
            <a:miter lim="800000"/>
            <a:headEnd/>
            <a:tailEnd/>
          </a:ln>
          <a:effectLst/>
        </p:spPr>
        <p:txBody>
          <a:bodyPr wrap="square" lIns="36000" tIns="36000" rIns="36000" bIns="36000" rtlCol="0" anchor="t" anchorCtr="0">
            <a:noAutofit/>
          </a:bodyPr>
          <a:lstStyle/>
          <a:p>
            <a:pPr marL="180975" indent="-86995">
              <a:lnSpc>
                <a:spcPts val="1800"/>
              </a:lnSpc>
              <a:spcAft>
                <a:spcPts val="600"/>
              </a:spcAft>
              <a:buFont typeface="Arial" panose="020B0604020202020204" pitchFamily="34" charset="0"/>
              <a:buChar char="•"/>
            </a:pPr>
            <a:r>
              <a:rPr lang="ja-JP" altLang="en-US" sz="1400">
                <a:solidFill>
                  <a:schemeClr val="tx1"/>
                </a:solidFill>
                <a:latin typeface="Meiryo UI"/>
                <a:ea typeface="Meiryo UI"/>
              </a:rPr>
              <a:t>オンライン原則化、オープンデータの促進、行政の </a:t>
            </a:r>
            <a:r>
              <a:rPr lang="en-US" altLang="ja-JP" sz="1400">
                <a:solidFill>
                  <a:schemeClr val="tx1"/>
                </a:solidFill>
                <a:latin typeface="Meiryo UI"/>
                <a:ea typeface="Meiryo UI"/>
              </a:rPr>
              <a:t>IT </a:t>
            </a:r>
            <a:r>
              <a:rPr lang="ja-JP" altLang="en-US" sz="1400">
                <a:solidFill>
                  <a:schemeClr val="tx1"/>
                </a:solidFill>
                <a:latin typeface="Meiryo UI"/>
                <a:ea typeface="Meiryo UI"/>
              </a:rPr>
              <a:t>化・</a:t>
            </a:r>
            <a:r>
              <a:rPr lang="en-US" altLang="ja-JP" sz="1400">
                <a:solidFill>
                  <a:schemeClr val="tx1"/>
                </a:solidFill>
                <a:latin typeface="Meiryo UI"/>
                <a:ea typeface="Meiryo UI"/>
              </a:rPr>
              <a:t>BPR </a:t>
            </a:r>
            <a:r>
              <a:rPr lang="ja-JP" altLang="en-US" sz="1400">
                <a:solidFill>
                  <a:schemeClr val="tx1"/>
                </a:solidFill>
                <a:latin typeface="Meiryo UI"/>
                <a:ea typeface="Meiryo UI"/>
              </a:rPr>
              <a:t>の推進、</a:t>
            </a:r>
            <a:r>
              <a:rPr lang="ja-JP" altLang="en-US" sz="1400" u="sng">
                <a:solidFill>
                  <a:srgbClr val="FF0000"/>
                </a:solidFill>
                <a:latin typeface="Meiryo UI" panose="020B0604030504040204" pitchFamily="50" charset="-128"/>
                <a:ea typeface="Meiryo UI" panose="020B0604030504040204" pitchFamily="50" charset="-128"/>
              </a:rPr>
              <a:t>データ流通基盤の整備</a:t>
            </a:r>
            <a:r>
              <a:rPr lang="ja-JP" altLang="en-US" sz="1400">
                <a:solidFill>
                  <a:schemeClr val="tx1"/>
                </a:solidFill>
                <a:latin typeface="Meiryo UI"/>
                <a:ea typeface="Meiryo UI"/>
              </a:rPr>
              <a:t>、国と地方の施策の整合性の確保等、官民データ活用の推進を総合的かつ効果的に進める。</a:t>
            </a:r>
          </a:p>
        </p:txBody>
      </p:sp>
      <p:sp>
        <p:nvSpPr>
          <p:cNvPr id="10" name="正方形/長方形 9">
            <a:extLst>
              <a:ext uri="{FF2B5EF4-FFF2-40B4-BE49-F238E27FC236}">
                <a16:creationId xmlns:a16="http://schemas.microsoft.com/office/drawing/2014/main" id="{4ECBA443-1E86-4B30-B776-0D9A09632F03}"/>
              </a:ext>
            </a:extLst>
          </p:cNvPr>
          <p:cNvSpPr/>
          <p:nvPr/>
        </p:nvSpPr>
        <p:spPr bwMode="gray">
          <a:xfrm>
            <a:off x="919976" y="5393659"/>
            <a:ext cx="10197790" cy="1008112"/>
          </a:xfrm>
          <a:prstGeom prst="rect">
            <a:avLst/>
          </a:prstGeom>
          <a:noFill/>
          <a:ln w="19050">
            <a:noFill/>
            <a:miter lim="800000"/>
            <a:headEnd/>
            <a:tailEnd/>
          </a:ln>
          <a:effectLst/>
        </p:spPr>
        <p:txBody>
          <a:bodyPr wrap="square" lIns="36000" tIns="36000" rIns="36000" bIns="36000" rtlCol="0" anchor="t" anchorCtr="0">
            <a:noAutofit/>
          </a:bodyPr>
          <a:lstStyle/>
          <a:p>
            <a:pPr marL="180975" indent="-87313">
              <a:lnSpc>
                <a:spcPts val="1800"/>
              </a:lnSpc>
              <a:spcAft>
                <a:spcPts val="600"/>
              </a:spcAft>
              <a:buFont typeface="Arial" panose="020B0604020202020204" pitchFamily="34" charset="0"/>
              <a:buChar char="•"/>
            </a:pPr>
            <a:r>
              <a:rPr lang="ja-JP" altLang="en-US" sz="1400">
                <a:solidFill>
                  <a:schemeClr val="tx1"/>
                </a:solidFill>
                <a:latin typeface="Meiryo UI" panose="020B0604030504040204" pitchFamily="50" charset="-128"/>
                <a:ea typeface="Meiryo UI" panose="020B0604030504040204" pitchFamily="50" charset="-128"/>
              </a:rPr>
              <a:t>「分野間データ連携基盤技術」においては、産官学でバラバラに保有するデータ基盤を連携し、</a:t>
            </a:r>
            <a:r>
              <a:rPr lang="en-US" altLang="ja-JP" sz="1400">
                <a:solidFill>
                  <a:schemeClr val="tx1"/>
                </a:solidFill>
                <a:latin typeface="Meiryo UI" panose="020B0604030504040204" pitchFamily="50" charset="-128"/>
                <a:ea typeface="Meiryo UI" panose="020B0604030504040204" pitchFamily="50" charset="-128"/>
              </a:rPr>
              <a:t>AI</a:t>
            </a:r>
            <a:r>
              <a:rPr lang="ja-JP" altLang="en-US" sz="1400">
                <a:solidFill>
                  <a:schemeClr val="tx1"/>
                </a:solidFill>
                <a:latin typeface="Meiryo UI" panose="020B0604030504040204" pitchFamily="50" charset="-128"/>
                <a:ea typeface="Meiryo UI" panose="020B0604030504040204" pitchFamily="50" charset="-128"/>
              </a:rPr>
              <a:t>により活用可能なビッグデータとして供給するために、</a:t>
            </a:r>
            <a:r>
              <a:rPr lang="ja-JP" altLang="en-US" sz="1400" u="sng">
                <a:solidFill>
                  <a:srgbClr val="FF0000"/>
                </a:solidFill>
                <a:latin typeface="Meiryo UI" panose="020B0604030504040204" pitchFamily="50" charset="-128"/>
                <a:ea typeface="Meiryo UI" panose="020B0604030504040204" pitchFamily="50" charset="-128"/>
              </a:rPr>
              <a:t>分野を越えたデータ共有と利活用のための技術開発による分散型分野間データ連携を促進</a:t>
            </a:r>
            <a:r>
              <a:rPr lang="ja-JP" altLang="en-US" sz="1400">
                <a:solidFill>
                  <a:schemeClr val="tx1"/>
                </a:solidFill>
                <a:latin typeface="Meiryo UI" panose="020B0604030504040204" pitchFamily="50" charset="-128"/>
                <a:ea typeface="Meiryo UI" panose="020B0604030504040204" pitchFamily="50" charset="-128"/>
              </a:rPr>
              <a:t>し、持続的に自立運用可能となるエコシステムの形成をめざす。</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B7A13BB6-73FF-444B-BD0E-BE95B5A68722}"/>
              </a:ext>
            </a:extLst>
          </p:cNvPr>
          <p:cNvSpPr/>
          <p:nvPr/>
        </p:nvSpPr>
        <p:spPr bwMode="auto">
          <a:xfrm>
            <a:off x="817116" y="3396511"/>
            <a:ext cx="6433987" cy="307777"/>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2018</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月　世界最先端 </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IT </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国家創造宣言　</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閣議決定</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AEE60521-F2CA-4AFD-BA7A-778450189824}"/>
              </a:ext>
            </a:extLst>
          </p:cNvPr>
          <p:cNvSpPr/>
          <p:nvPr/>
        </p:nvSpPr>
        <p:spPr bwMode="gray">
          <a:xfrm>
            <a:off x="919977" y="3737327"/>
            <a:ext cx="10185666" cy="793057"/>
          </a:xfrm>
          <a:prstGeom prst="rect">
            <a:avLst/>
          </a:prstGeom>
          <a:noFill/>
          <a:ln w="19050">
            <a:noFill/>
            <a:miter lim="800000"/>
            <a:headEnd/>
            <a:tailEnd/>
          </a:ln>
          <a:effectLst/>
        </p:spPr>
        <p:txBody>
          <a:bodyPr wrap="square" lIns="36000" tIns="36000" rIns="36000" bIns="36000" rtlCol="0" anchor="t" anchorCtr="0">
            <a:noAutofit/>
          </a:bodyPr>
          <a:lstStyle/>
          <a:p>
            <a:pPr marL="180975" indent="-86995">
              <a:lnSpc>
                <a:spcPts val="1800"/>
              </a:lnSpc>
              <a:spcAft>
                <a:spcPts val="600"/>
              </a:spcAft>
              <a:buFont typeface="Arial" panose="020B0604020202020204" pitchFamily="34" charset="0"/>
              <a:buChar char="•"/>
            </a:pPr>
            <a:r>
              <a:rPr lang="ja-JP" altLang="en-US" sz="1400">
                <a:solidFill>
                  <a:schemeClr val="tx1"/>
                </a:solidFill>
                <a:latin typeface="Meiryo UI"/>
                <a:ea typeface="Meiryo UI"/>
              </a:rPr>
              <a:t>分野間データ連携基盤（総合科学技術・イノベーション会議の取組） </a:t>
            </a:r>
            <a:endParaRPr lang="en-US" altLang="ja-JP" sz="1400">
              <a:solidFill>
                <a:schemeClr val="tx1"/>
              </a:solidFill>
              <a:latin typeface="Meiryo UI"/>
              <a:ea typeface="Meiryo UI"/>
            </a:endParaRPr>
          </a:p>
          <a:p>
            <a:pPr marL="177800">
              <a:lnSpc>
                <a:spcPts val="1800"/>
              </a:lnSpc>
              <a:spcAft>
                <a:spcPts val="600"/>
              </a:spcAft>
            </a:pPr>
            <a:r>
              <a:rPr lang="en-US" altLang="ja-JP" sz="1400">
                <a:solidFill>
                  <a:schemeClr val="tx1"/>
                </a:solidFill>
                <a:latin typeface="Meiryo UI"/>
                <a:ea typeface="Meiryo UI"/>
              </a:rPr>
              <a:t>Society 5.0</a:t>
            </a:r>
            <a:r>
              <a:rPr lang="ja-JP" altLang="en-US" sz="1400">
                <a:solidFill>
                  <a:schemeClr val="tx1"/>
                </a:solidFill>
                <a:latin typeface="Meiryo UI"/>
                <a:ea typeface="Meiryo UI"/>
              </a:rPr>
              <a:t>を実現するため</a:t>
            </a:r>
            <a:r>
              <a:rPr lang="ja-JP" altLang="en-US" sz="1400" u="sng">
                <a:solidFill>
                  <a:srgbClr val="FF0000"/>
                </a:solidFill>
                <a:latin typeface="Meiryo UI" panose="020B0604030504040204" pitchFamily="50" charset="-128"/>
                <a:ea typeface="Meiryo UI" panose="020B0604030504040204" pitchFamily="50" charset="-128"/>
              </a:rPr>
              <a:t>分野横断のデータ連携基盤を整備</a:t>
            </a:r>
            <a:r>
              <a:rPr lang="ja-JP" altLang="en-US" sz="1400">
                <a:solidFill>
                  <a:schemeClr val="tx1"/>
                </a:solidFill>
                <a:latin typeface="Meiryo UI"/>
                <a:ea typeface="Meiryo UI"/>
              </a:rPr>
              <a:t>し、データ連携の促進及びビッグデータ解析や</a:t>
            </a:r>
            <a:r>
              <a:rPr lang="en-US" altLang="ja-JP" sz="1400">
                <a:solidFill>
                  <a:schemeClr val="tx1"/>
                </a:solidFill>
                <a:latin typeface="Meiryo UI"/>
                <a:ea typeface="Meiryo UI"/>
              </a:rPr>
              <a:t>AI</a:t>
            </a:r>
            <a:r>
              <a:rPr lang="ja-JP" altLang="en-US" sz="1400">
                <a:solidFill>
                  <a:schemeClr val="tx1"/>
                </a:solidFill>
                <a:latin typeface="Meiryo UI"/>
                <a:ea typeface="Meiryo UI"/>
              </a:rPr>
              <a:t>の導入がしやすい環境を実現するととも に、総合科学技術・イノベーション会議において検討されている統合イノベ ーション戦略を踏まえた取組を実施する。</a:t>
            </a:r>
          </a:p>
        </p:txBody>
      </p:sp>
      <p:sp>
        <p:nvSpPr>
          <p:cNvPr id="13" name="楕円 12">
            <a:extLst>
              <a:ext uri="{FF2B5EF4-FFF2-40B4-BE49-F238E27FC236}">
                <a16:creationId xmlns:a16="http://schemas.microsoft.com/office/drawing/2014/main" id="{87764562-5735-45E1-B409-0A96D47BF35D}"/>
              </a:ext>
            </a:extLst>
          </p:cNvPr>
          <p:cNvSpPr/>
          <p:nvPr/>
        </p:nvSpPr>
        <p:spPr bwMode="auto">
          <a:xfrm>
            <a:off x="535232" y="790974"/>
            <a:ext cx="288000" cy="288000"/>
          </a:xfrm>
          <a:prstGeom prst="ellipse">
            <a:avLst/>
          </a:prstGeom>
          <a:solidFill>
            <a:schemeClr val="accent6">
              <a:lumMod val="7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4" name="楕円 13">
            <a:extLst>
              <a:ext uri="{FF2B5EF4-FFF2-40B4-BE49-F238E27FC236}">
                <a16:creationId xmlns:a16="http://schemas.microsoft.com/office/drawing/2014/main" id="{E2D8682A-57F7-4EDE-9591-9D3803286F62}"/>
              </a:ext>
            </a:extLst>
          </p:cNvPr>
          <p:cNvSpPr/>
          <p:nvPr/>
        </p:nvSpPr>
        <p:spPr bwMode="auto">
          <a:xfrm>
            <a:off x="535232" y="2050338"/>
            <a:ext cx="288000" cy="288000"/>
          </a:xfrm>
          <a:prstGeom prst="ellipse">
            <a:avLst/>
          </a:prstGeom>
          <a:solidFill>
            <a:schemeClr val="accent6">
              <a:lumMod val="7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5" name="楕円 14">
            <a:extLst>
              <a:ext uri="{FF2B5EF4-FFF2-40B4-BE49-F238E27FC236}">
                <a16:creationId xmlns:a16="http://schemas.microsoft.com/office/drawing/2014/main" id="{A8BEC1AE-57C7-4B88-933F-7610B88F6E75}"/>
              </a:ext>
            </a:extLst>
          </p:cNvPr>
          <p:cNvSpPr/>
          <p:nvPr/>
        </p:nvSpPr>
        <p:spPr bwMode="auto">
          <a:xfrm>
            <a:off x="535232" y="3395398"/>
            <a:ext cx="288000" cy="288000"/>
          </a:xfrm>
          <a:prstGeom prst="ellipse">
            <a:avLst/>
          </a:prstGeom>
          <a:solidFill>
            <a:schemeClr val="accent6">
              <a:lumMod val="7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Tree>
    <p:extLst>
      <p:ext uri="{BB962C8B-B14F-4D97-AF65-F5344CB8AC3E}">
        <p14:creationId xmlns:p14="http://schemas.microsoft.com/office/powerpoint/2010/main" val="2350053812"/>
      </p:ext>
    </p:extLst>
  </p:cSld>
  <p:clrMapOvr>
    <a:masterClrMapping/>
  </p:clrMapOvr>
</p:sld>
</file>

<file path=ppt/theme/theme1.xml><?xml version="1.0" encoding="utf-8"?>
<a:theme xmlns:a="http://schemas.openxmlformats.org/drawingml/2006/main" name="しずく">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spDef>
      <a:spPr>
        <a:solidFill>
          <a:schemeClr val="bg1"/>
        </a:solidFill>
        <a:ln w="9525">
          <a:solidFill>
            <a:schemeClr val="tx1"/>
          </a:solidFill>
        </a:ln>
      </a:spPr>
      <a:bodyPr rtlCol="0" anchor="ctr"/>
      <a:lstStyle>
        <a:defPPr algn="ctr">
          <a:defRPr kumimoji="1" sz="1400" smtClean="0">
            <a:solidFill>
              <a:schemeClr val="tx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kumimoji="1" sz="1400" dirty="0" smtClean="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E8CD97-6183-4465-A75F-D761B6BE4C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a0b324-fff8-47f8-93c2-91e47de8bf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9A28A4-BC47-44EF-8A2E-EFA7A1DB5433}">
  <ds:schemaRefs>
    <ds:schemaRef ds:uri="http://schemas.microsoft.com/sharepoint/v3/contenttype/forms"/>
  </ds:schemaRefs>
</ds:datastoreItem>
</file>

<file path=customXml/itemProps3.xml><?xml version="1.0" encoding="utf-8"?>
<ds:datastoreItem xmlns:ds="http://schemas.openxmlformats.org/officeDocument/2006/customXml" ds:itemID="{07F4830C-6C6B-463E-BB45-CFD07CBF872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4a0b324-fff8-47f8-93c2-91e47de8bffb"/>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81</TotalTime>
  <Words>5122</Words>
  <Application>Microsoft Office PowerPoint</Application>
  <PresentationFormat>ワイド画面</PresentationFormat>
  <Paragraphs>723</Paragraphs>
  <Slides>29</Slides>
  <Notes>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Meiryo UI</vt:lpstr>
      <vt:lpstr>ＭＳ Ｐゴシック</vt:lpstr>
      <vt:lpstr>游ゴシック</vt:lpstr>
      <vt:lpstr>Arial</vt:lpstr>
      <vt:lpstr>Calibri</vt:lpstr>
      <vt:lpstr>Tw Cen MT</vt:lpstr>
      <vt:lpstr>Wingdings</vt:lpstr>
      <vt:lpstr>しずく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大島一好 / Oshima，Kazuyoshi</dc:creator>
  <cp:lastModifiedBy>澤田悠希 / Sawada，Yuki</cp:lastModifiedBy>
  <cp:revision>4</cp:revision>
  <dcterms:created xsi:type="dcterms:W3CDTF">2021-01-13T07:30:47Z</dcterms:created>
  <dcterms:modified xsi:type="dcterms:W3CDTF">2023-04-17T05:07:34Z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y fmtid="{D5CDD505-2E9C-101B-9397-08002B2CF9AE}" pid="3" name="Order">
    <vt:r8>546400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